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3"/>
  </p:notesMasterIdLst>
  <p:sldIdLst>
    <p:sldId id="300" r:id="rId2"/>
    <p:sldId id="272" r:id="rId3"/>
    <p:sldId id="286" r:id="rId4"/>
    <p:sldId id="277" r:id="rId5"/>
    <p:sldId id="278" r:id="rId6"/>
    <p:sldId id="279" r:id="rId7"/>
    <p:sldId id="280" r:id="rId8"/>
    <p:sldId id="281" r:id="rId9"/>
    <p:sldId id="287" r:id="rId10"/>
    <p:sldId id="282" r:id="rId11"/>
    <p:sldId id="318" r:id="rId12"/>
    <p:sldId id="294" r:id="rId13"/>
    <p:sldId id="295" r:id="rId14"/>
    <p:sldId id="296" r:id="rId15"/>
    <p:sldId id="297" r:id="rId16"/>
    <p:sldId id="298" r:id="rId17"/>
    <p:sldId id="299" r:id="rId18"/>
    <p:sldId id="283" r:id="rId19"/>
    <p:sldId id="284" r:id="rId20"/>
    <p:sldId id="311" r:id="rId21"/>
    <p:sldId id="309" r:id="rId22"/>
    <p:sldId id="310" r:id="rId23"/>
    <p:sldId id="301" r:id="rId24"/>
    <p:sldId id="302" r:id="rId25"/>
    <p:sldId id="303" r:id="rId26"/>
    <p:sldId id="304" r:id="rId27"/>
    <p:sldId id="305" r:id="rId28"/>
    <p:sldId id="306" r:id="rId29"/>
    <p:sldId id="333" r:id="rId30"/>
    <p:sldId id="307" r:id="rId31"/>
    <p:sldId id="308" r:id="rId32"/>
    <p:sldId id="291" r:id="rId33"/>
    <p:sldId id="292" r:id="rId34"/>
    <p:sldId id="323" r:id="rId35"/>
    <p:sldId id="324" r:id="rId36"/>
    <p:sldId id="325" r:id="rId37"/>
    <p:sldId id="326" r:id="rId38"/>
    <p:sldId id="329" r:id="rId39"/>
    <p:sldId id="330" r:id="rId40"/>
    <p:sldId id="327" r:id="rId41"/>
    <p:sldId id="331" r:id="rId42"/>
  </p:sldIdLst>
  <p:sldSz cx="9144000" cy="6858000" type="screen4x3"/>
  <p:notesSz cx="6858000" cy="9144000"/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718" autoAdjust="0"/>
  </p:normalViewPr>
  <p:slideViewPr>
    <p:cSldViewPr>
      <p:cViewPr varScale="1">
        <p:scale>
          <a:sx n="65" d="100"/>
          <a:sy n="65" d="100"/>
        </p:scale>
        <p:origin x="58" y="34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media1.wma>
</file>

<file path=ppt/media/media10.wma>
</file>

<file path=ppt/media/media11.wma>
</file>

<file path=ppt/media/media12.wma>
</file>

<file path=ppt/media/media13.wma>
</file>

<file path=ppt/media/media14.wma>
</file>

<file path=ppt/media/media15.wma>
</file>

<file path=ppt/media/media16.wma>
</file>

<file path=ppt/media/media17.wma>
</file>

<file path=ppt/media/media18.wma>
</file>

<file path=ppt/media/media19.wma>
</file>

<file path=ppt/media/media2.wma>
</file>

<file path=ppt/media/media20.wma>
</file>

<file path=ppt/media/media21.wma>
</file>

<file path=ppt/media/media22.wma>
</file>

<file path=ppt/media/media23.wma>
</file>

<file path=ppt/media/media24.wma>
</file>

<file path=ppt/media/media25.wma>
</file>

<file path=ppt/media/media26.wma>
</file>

<file path=ppt/media/media27.wma>
</file>

<file path=ppt/media/media28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912339-8541-4F20-A0C7-821BE9D5A1D3}" type="datetimeFigureOut">
              <a:rPr lang="ru-RU" smtClean="0"/>
              <a:t>28.09.2023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0F30D7-CAE9-4C0B-AF53-36D1D6B7D5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476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71983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41784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6125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34818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2194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19729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2905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39104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65971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128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19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08234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8350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44441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61455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38722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34682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09597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88746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79937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21493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28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5867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4054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04174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1855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59980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79209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89716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671590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3914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00436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69777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39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381418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40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690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474643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41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2850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7472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6394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80702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1161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0F30D7-CAE9-4C0B-AF53-36D1D6B7D5AC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0672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8F1D3D-4F95-4EC0-B4F8-1A5E28C7F609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5341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828C9D-043D-42E5-8467-54A4AB25977D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91874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AB42B0-0B0A-426B-ABC1-4DC9F72E0934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41247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AA4AA0-6BF3-4322-876D-6A72F420EE5F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055563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66BAB3-1914-4105-870A-43A8DEB3CA2F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041842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C56B5A-16F0-4FEF-A8F4-FECE16CEED45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529356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7C0FA5-78AE-49D6-AA0F-F0457F383431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363401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35B644-D997-4E9A-8022-AB6331EC2996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910130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20CC6D-CE11-4D7E-AA78-920585667125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592601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08216D-2545-44BB-A346-6F1D8BB21376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12633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/>
              <a:t>Вставка рисунка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7F9E0B-61D2-4194-BF2F-18900B9C9852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685145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  <a:endParaRPr lang="en-US" altLang="ru-RU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  <a:endParaRPr lang="en-US" alt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 alt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702D034-E66A-4497-BA18-653EDC361A87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2.wma"/><Relationship Id="rId1" Type="http://schemas.microsoft.com/office/2007/relationships/media" Target="../media/media12.wma"/><Relationship Id="rId6" Type="http://schemas.openxmlformats.org/officeDocument/2006/relationships/image" Target="file:///C:\Documents%20and%20Settings\1\Local%20Settings\Temporary%20Internet%20Files\&#1053;&#1086;&#1074;&#1072;&#1103;%20&#1087;&#1072;&#1087;&#1082;&#1072;%20(2)\5_1_%20&#1055;&#1088;&#1080;&#1085;&#1094;&#1080;&#1087;&#1099;%20&#1087;&#1086;&#1089;&#1090;&#1088;&#1086;&#1077;&#1085;&#1080;&#1103;%20&#1069;&#1042;&#1052;.files\ris37.gif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wma"/><Relationship Id="rId1" Type="http://schemas.microsoft.com/office/2007/relationships/media" Target="../media/media13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wma"/><Relationship Id="rId1" Type="http://schemas.microsoft.com/office/2007/relationships/media" Target="../media/media14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wma"/><Relationship Id="rId1" Type="http://schemas.microsoft.com/office/2007/relationships/media" Target="../media/media15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wma"/><Relationship Id="rId1" Type="http://schemas.microsoft.com/office/2007/relationships/media" Target="../media/media16.wma"/><Relationship Id="rId6" Type="http://schemas.openxmlformats.org/officeDocument/2006/relationships/image" Target="../media/image1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wma"/><Relationship Id="rId1" Type="http://schemas.microsoft.com/office/2007/relationships/media" Target="../media/media17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8.wma"/><Relationship Id="rId1" Type="http://schemas.microsoft.com/office/2007/relationships/media" Target="../media/media18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9.wma"/><Relationship Id="rId1" Type="http://schemas.microsoft.com/office/2007/relationships/media" Target="../media/media19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0.wma"/><Relationship Id="rId1" Type="http://schemas.microsoft.com/office/2007/relationships/media" Target="../media/media20.wm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ru/url?sa=i&amp;source=images&amp;cd=&amp;cad=rja&amp;docid=XXnSEoseWlNfJM&amp;tbnid=HoAjfc87uCVL4M:&amp;ved=0CAgQjRwwAA&amp;url=http://www.uoks.uj.edu.pl/resources/flugor/POWER/chap2.html&amp;ei=3_KhUd-PA9HS4QSgnYHQBg&amp;psig=AFQjCNFct0wKiSosdDK7ie1-BmjJbygWtg&amp;ust=1369654367081518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it-tech.net/hardware/memory/2007/11/15/the_secrets_of_pc_memory_part_1/3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1.wma"/><Relationship Id="rId1" Type="http://schemas.microsoft.com/office/2007/relationships/media" Target="../media/media21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2.wma"/><Relationship Id="rId1" Type="http://schemas.microsoft.com/office/2007/relationships/media" Target="../media/media22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3.wma"/><Relationship Id="rId1" Type="http://schemas.microsoft.com/office/2007/relationships/media" Target="../media/media23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4.wma"/><Relationship Id="rId1" Type="http://schemas.microsoft.com/office/2007/relationships/media" Target="../media/media24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6" Type="http://schemas.openxmlformats.org/officeDocument/2006/relationships/image" Target="../media/image1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5.wma"/><Relationship Id="rId1" Type="http://schemas.microsoft.com/office/2007/relationships/media" Target="../media/media25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6.wma"/><Relationship Id="rId1" Type="http://schemas.microsoft.com/office/2007/relationships/media" Target="../media/media26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7.wma"/><Relationship Id="rId1" Type="http://schemas.microsoft.com/office/2007/relationships/media" Target="../media/media27.wma"/><Relationship Id="rId6" Type="http://schemas.openxmlformats.org/officeDocument/2006/relationships/image" Target="../media/image1.png"/><Relationship Id="rId5" Type="http://schemas.openxmlformats.org/officeDocument/2006/relationships/image" Target="../media/image8.emf"/><Relationship Id="rId4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8.wma"/><Relationship Id="rId1" Type="http://schemas.microsoft.com/office/2007/relationships/media" Target="../media/media28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Box 1"/>
          <p:cNvSpPr txBox="1">
            <a:spLocks noChangeArrowheads="1"/>
          </p:cNvSpPr>
          <p:nvPr/>
        </p:nvSpPr>
        <p:spPr bwMode="auto">
          <a:xfrm>
            <a:off x="684213" y="1484312"/>
            <a:ext cx="7848227" cy="2062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3200" b="1" dirty="0">
                <a:latin typeface="Arial" panose="020B0604020202020204" pitchFamily="34" charset="0"/>
              </a:rPr>
              <a:t>Лекция 2_Часть 2 _2021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3200" b="1" dirty="0">
                <a:latin typeface="Arial" panose="020B0604020202020204" pitchFamily="34" charset="0"/>
              </a:rPr>
              <a:t>Основные характеристики и принципы построения ЭВМ и систем. Продолжение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60032" y="3717032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64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20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sp>
        <p:nvSpPr>
          <p:cNvPr id="41987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228600"/>
            <a:ext cx="9144000" cy="341313"/>
          </a:xfrm>
          <a:noFill/>
        </p:spPr>
        <p:txBody>
          <a:bodyPr anchor="t">
            <a:spAutoFit/>
          </a:bodyPr>
          <a:lstStyle/>
          <a:p>
            <a:pPr eaLnBrk="1" hangingPunct="1"/>
            <a:r>
              <a:rPr lang="ru-RU" altLang="ru-RU" sz="1800" b="1">
                <a:solidFill>
                  <a:schemeClr val="bg1"/>
                </a:solidFill>
                <a:latin typeface="Tahoma" panose="020B0604030504040204" pitchFamily="34" charset="0"/>
              </a:rPr>
              <a:t>Общие принципы построения ЭВМ</a:t>
            </a:r>
          </a:p>
        </p:txBody>
      </p:sp>
      <p:sp>
        <p:nvSpPr>
          <p:cNvPr id="41988" name="Rectangle 67"/>
          <p:cNvSpPr>
            <a:spLocks noChangeArrowheads="1"/>
          </p:cNvSpPr>
          <p:nvPr/>
        </p:nvSpPr>
        <p:spPr bwMode="auto">
          <a:xfrm>
            <a:off x="838200" y="914400"/>
            <a:ext cx="7848600" cy="4983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90000" rIns="90000" bIns="90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Общие и специальные шины или магистрали для обмена информацией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Стандартизация и унификация привели </a:t>
            </a:r>
            <a:b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</a:b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к появлению иерархии шин </a:t>
            </a:r>
            <a:b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</a:b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и к их специализации:</a:t>
            </a:r>
          </a:p>
          <a:p>
            <a:pPr lvl="1"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</a:pPr>
            <a:r>
              <a:rPr lang="ru-RU" altLang="ru-RU" b="1" i="1">
                <a:solidFill>
                  <a:srgbClr val="000066"/>
                </a:solidFill>
                <a:latin typeface="Tahoma" panose="020B0604030504040204" pitchFamily="34" charset="0"/>
              </a:rPr>
              <a:t>системная шина </a:t>
            </a:r>
            <a:r>
              <a:rPr lang="ru-RU" altLang="ru-RU" b="1">
                <a:solidFill>
                  <a:srgbClr val="000066"/>
                </a:solidFill>
                <a:latin typeface="Tahoma" panose="020B0604030504040204" pitchFamily="34" charset="0"/>
              </a:rPr>
              <a:t>— для взаимодействия основных устройств</a:t>
            </a:r>
          </a:p>
          <a:p>
            <a:pPr lvl="1"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</a:pPr>
            <a:r>
              <a:rPr lang="ru-RU" altLang="ru-RU" b="1" i="1">
                <a:solidFill>
                  <a:srgbClr val="000066"/>
                </a:solidFill>
                <a:latin typeface="Tahoma" panose="020B0604030504040204" pitchFamily="34" charset="0"/>
              </a:rPr>
              <a:t>локальная шина </a:t>
            </a:r>
            <a:r>
              <a:rPr lang="ru-RU" altLang="ru-RU" b="1">
                <a:solidFill>
                  <a:srgbClr val="000066"/>
                </a:solidFill>
                <a:latin typeface="Tahoma" panose="020B0604030504040204" pitchFamily="34" charset="0"/>
              </a:rPr>
              <a:t>— для ускорения обмена видеоданными</a:t>
            </a:r>
          </a:p>
          <a:p>
            <a:pPr lvl="1"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</a:pPr>
            <a:r>
              <a:rPr lang="ru-RU" altLang="ru-RU" b="1" i="1">
                <a:solidFill>
                  <a:srgbClr val="000066"/>
                </a:solidFill>
                <a:latin typeface="Tahoma" panose="020B0604030504040204" pitchFamily="34" charset="0"/>
              </a:rPr>
              <a:t>периферийная шина </a:t>
            </a:r>
            <a:r>
              <a:rPr lang="ru-RU" altLang="ru-RU" b="1">
                <a:solidFill>
                  <a:srgbClr val="000066"/>
                </a:solidFill>
                <a:latin typeface="Tahoma" panose="020B0604030504040204" pitchFamily="34" charset="0"/>
              </a:rPr>
              <a:t>— для подключения «медленных» периферийных устройств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Заголовок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615238" cy="4000500"/>
          </a:xfrm>
        </p:spPr>
        <p:txBody>
          <a:bodyPr/>
          <a:lstStyle/>
          <a:p>
            <a:pPr>
              <a:defRPr/>
            </a:pPr>
            <a:r>
              <a:rPr lang="ru-RU" altLang="ru-RU" sz="4000" b="1" dirty="0">
                <a:solidFill>
                  <a:srgbClr val="000066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rPr>
              <a:t>Системная шина или магистраль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Заголовок 1"/>
          <p:cNvSpPr>
            <a:spLocks noGrp="1"/>
          </p:cNvSpPr>
          <p:nvPr>
            <p:ph type="title"/>
          </p:nvPr>
        </p:nvSpPr>
        <p:spPr>
          <a:xfrm>
            <a:off x="107950" y="476250"/>
            <a:ext cx="8137525" cy="2127250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altLang="ru-RU" b="1" i="1" dirty="0">
                <a:solidFill>
                  <a:srgbClr val="000066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rPr>
              <a:t>Системная шина</a:t>
            </a:r>
            <a:r>
              <a:rPr lang="ru-RU" altLang="ru-RU" i="1" dirty="0"/>
              <a:t/>
            </a:r>
            <a:br>
              <a:rPr lang="ru-RU" altLang="ru-RU" i="1" dirty="0"/>
            </a:br>
            <a:r>
              <a:rPr lang="ru-RU" altLang="ru-RU" sz="2700" dirty="0"/>
              <a:t>В системную магистраль (системную шину) микропроцессорной системы входит три основные информационные шины: </a:t>
            </a:r>
            <a:r>
              <a:rPr lang="ru-RU" altLang="ru-RU" sz="2700" b="1" dirty="0"/>
              <a:t>адреса (ША), данных (ШД) и управления (ШУ).</a:t>
            </a:r>
            <a:r>
              <a:rPr lang="ru-RU" altLang="ru-RU" sz="2700" dirty="0"/>
              <a:t> </a:t>
            </a:r>
            <a:br>
              <a:rPr lang="ru-RU" altLang="ru-RU" sz="2700" dirty="0"/>
            </a:br>
            <a:endParaRPr lang="ru-RU" altLang="ru-RU" sz="2700" dirty="0"/>
          </a:p>
        </p:txBody>
      </p:sp>
      <p:pic>
        <p:nvPicPr>
          <p:cNvPr id="44035" name="Объект 3" descr="C:\Documents and Settings\1\Local Settings\Temporary Internet Files\Новая папка (2)\5_1_ Принципы построения ЭВМ.files\ris37.gif"/>
          <p:cNvPicPr>
            <a:picLocks noGrp="1"/>
          </p:cNvPicPr>
          <p:nvPr>
            <p:ph idx="1"/>
          </p:nvPr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58888" y="2852738"/>
            <a:ext cx="6697662" cy="3313112"/>
          </a:xfrm>
        </p:spPr>
      </p:pic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Заголовок 1"/>
          <p:cNvSpPr>
            <a:spLocks noGrp="1"/>
          </p:cNvSpPr>
          <p:nvPr>
            <p:ph type="title"/>
          </p:nvPr>
        </p:nvSpPr>
        <p:spPr>
          <a:xfrm>
            <a:off x="323850" y="1588"/>
            <a:ext cx="7632700" cy="835025"/>
          </a:xfrm>
        </p:spPr>
        <p:txBody>
          <a:bodyPr/>
          <a:lstStyle/>
          <a:p>
            <a:pPr eaLnBrk="1" hangingPunct="1">
              <a:defRPr/>
            </a:pPr>
            <a:r>
              <a:rPr lang="ru-RU" altLang="ru-RU" sz="4000" b="1" i="1" dirty="0">
                <a:solidFill>
                  <a:srgbClr val="000066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rPr>
              <a:t>Шина данных</a:t>
            </a:r>
          </a:p>
        </p:txBody>
      </p:sp>
      <p:sp>
        <p:nvSpPr>
          <p:cNvPr id="45059" name="Объект 2"/>
          <p:cNvSpPr>
            <a:spLocks noGrp="1"/>
          </p:cNvSpPr>
          <p:nvPr>
            <p:ph idx="1"/>
          </p:nvPr>
        </p:nvSpPr>
        <p:spPr>
          <a:xfrm>
            <a:off x="395288" y="1052513"/>
            <a:ext cx="8353176" cy="5400823"/>
          </a:xfrm>
        </p:spPr>
        <p:txBody>
          <a:bodyPr/>
          <a:lstStyle/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—</a:t>
            </a:r>
            <a:r>
              <a:rPr lang="ru-RU" altLang="ru-RU" sz="2000" b="1" i="1" dirty="0"/>
              <a:t> </a:t>
            </a:r>
            <a:r>
              <a:rPr lang="ru-RU" altLang="ru-RU" sz="2000" dirty="0"/>
              <a:t>это основная шина, ради которой и создается вся система. Количество ее разрядов (линий связи) определяет скорость и эффективность информационного обмена, а также максимально возможное количество команд.</a:t>
            </a:r>
            <a:endParaRPr lang="en-US" altLang="ru-RU" sz="2000" dirty="0"/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 ШД всегда </a:t>
            </a:r>
            <a:r>
              <a:rPr lang="ru-RU" altLang="ru-RU" sz="2000" b="1" dirty="0"/>
              <a:t>двунаправленная</a:t>
            </a:r>
            <a:r>
              <a:rPr lang="ru-RU" altLang="ru-RU" sz="2000" dirty="0"/>
              <a:t>, так как предполагает передачу информации в обоих направлениях. </a:t>
            </a:r>
            <a:endParaRPr lang="en-US" altLang="ru-RU" sz="2000" dirty="0"/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Наиболее часто встречающийся тип выходного каскада для линий этой шины — выход с тремя состояниями. 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Обычно шина данных имеет 8, 16, 32 или 64 разряда. 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За один цикл обмена по 64-разрядной шине может передаваться 8 байт информации, а по 8-разрядной — только один байт. 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Разрядность шины данных определяет и разрядность всей магистрали. Например, когда говорят о </a:t>
            </a:r>
            <a:r>
              <a:rPr lang="ru-RU" altLang="ru-RU" sz="2000" b="1" dirty="0"/>
              <a:t>32-разрядной системной магистрали</a:t>
            </a:r>
            <a:r>
              <a:rPr lang="ru-RU" altLang="ru-RU" sz="2000" dirty="0"/>
              <a:t>, подразумевается, что она имеет </a:t>
            </a:r>
            <a:r>
              <a:rPr lang="ru-RU" altLang="ru-RU" sz="2000" b="1" dirty="0"/>
              <a:t>32-разрядную шину данных</a:t>
            </a:r>
            <a:r>
              <a:rPr lang="ru-RU" altLang="ru-RU" sz="2000" dirty="0"/>
              <a:t>. 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68144" y="5445224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Заголовок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6246813" cy="831850"/>
          </a:xfrm>
        </p:spPr>
        <p:txBody>
          <a:bodyPr/>
          <a:lstStyle/>
          <a:p>
            <a:pPr eaLnBrk="1" hangingPunct="1">
              <a:defRPr/>
            </a:pPr>
            <a:r>
              <a:rPr lang="ru-RU" altLang="ru-RU" sz="4000" b="1" i="1" dirty="0">
                <a:solidFill>
                  <a:srgbClr val="000066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rPr>
              <a:t>Шина адреса</a:t>
            </a:r>
          </a:p>
        </p:txBody>
      </p:sp>
      <p:sp>
        <p:nvSpPr>
          <p:cNvPr id="46083" name="Объект 2"/>
          <p:cNvSpPr>
            <a:spLocks noGrp="1"/>
          </p:cNvSpPr>
          <p:nvPr>
            <p:ph idx="1"/>
          </p:nvPr>
        </p:nvSpPr>
        <p:spPr>
          <a:xfrm>
            <a:off x="468313" y="1341438"/>
            <a:ext cx="7904162" cy="4824412"/>
          </a:xfrm>
        </p:spPr>
        <p:txBody>
          <a:bodyPr/>
          <a:lstStyle/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dirty="0"/>
              <a:t>— </a:t>
            </a:r>
            <a:r>
              <a:rPr lang="ru-RU" altLang="ru-RU" sz="2000" dirty="0"/>
              <a:t>вторая по важности шина, которая определяет максимально возможную сложность микропроцессорной системы, то есть допустимый объем памяти и, следовательно, максимально возможный размер программы и максимально возможный объем запоминаемых данных. 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Количество адресов, обеспечиваемы шиной адреса, определяется как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2</a:t>
            </a:r>
            <a:r>
              <a:rPr lang="en-US" altLang="ru-RU" sz="2000" baseline="30000" dirty="0"/>
              <a:t>N   </a:t>
            </a:r>
            <a:r>
              <a:rPr lang="ru-RU" altLang="ru-RU" sz="2000" dirty="0"/>
              <a:t>, где </a:t>
            </a:r>
            <a:r>
              <a:rPr lang="ru-RU" altLang="ru-RU" sz="2000" i="1" dirty="0"/>
              <a:t>N</a:t>
            </a:r>
            <a:r>
              <a:rPr lang="ru-RU" altLang="ru-RU" sz="2000" dirty="0"/>
              <a:t> — количество разрядов. 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Например, 16-разрядная шина адреса обеспечивает 2</a:t>
            </a:r>
            <a:r>
              <a:rPr lang="ru-RU" altLang="ru-RU" sz="2000" baseline="30000" dirty="0"/>
              <a:t>16</a:t>
            </a:r>
            <a:r>
              <a:rPr lang="ru-RU" altLang="ru-RU" sz="2000" i="1" baseline="30000" dirty="0"/>
              <a:t> =</a:t>
            </a:r>
            <a:r>
              <a:rPr lang="ru-RU" altLang="ru-RU" sz="2000" dirty="0"/>
              <a:t>65536 адресов. 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Разрядность шины адреса обычно кратна 4 и может достигать 32 и даже 64. 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ША может быть </a:t>
            </a:r>
            <a:r>
              <a:rPr lang="ru-RU" altLang="ru-RU" sz="2000" b="1" i="1" dirty="0"/>
              <a:t>однонаправленной – </a:t>
            </a:r>
            <a:r>
              <a:rPr lang="ru-RU" altLang="ru-RU" sz="2000" dirty="0"/>
              <a:t>когда магистралью всегда управляет только процессор, или </a:t>
            </a:r>
            <a:r>
              <a:rPr lang="ru-RU" altLang="ru-RU" sz="2000" b="1" i="1" dirty="0"/>
              <a:t>двунаправленной</a:t>
            </a:r>
            <a:r>
              <a:rPr lang="ru-RU" altLang="ru-RU" sz="2000" dirty="0"/>
              <a:t> </a:t>
            </a:r>
            <a:r>
              <a:rPr lang="ru-RU" altLang="ru-RU" sz="2000" b="1" i="1" dirty="0"/>
              <a:t>– </a:t>
            </a:r>
            <a:r>
              <a:rPr lang="ru-RU" altLang="ru-RU" sz="2000" dirty="0"/>
              <a:t>когда процессор может временно передавать управление магистралью другому устройству, например контроллеру прямого доступа к памяти (КПДП). </a:t>
            </a:r>
          </a:p>
        </p:txBody>
      </p:sp>
      <p:pic>
        <p:nvPicPr>
          <p:cNvPr id="3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51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ru-RU" altLang="ru-RU" sz="4000" b="1" i="1" dirty="0">
                <a:solidFill>
                  <a:srgbClr val="000066"/>
                </a:solidFill>
                <a:latin typeface="Tahoma" panose="020B0604030504040204" pitchFamily="34" charset="0"/>
                <a:ea typeface="+mn-ea"/>
                <a:cs typeface="Arial" panose="020B0604020202020204" pitchFamily="34" charset="0"/>
              </a:rPr>
              <a:t>Шина управления</a:t>
            </a:r>
          </a:p>
        </p:txBody>
      </p:sp>
      <p:sp>
        <p:nvSpPr>
          <p:cNvPr id="47107" name="Объект 2"/>
          <p:cNvSpPr>
            <a:spLocks noGrp="1"/>
          </p:cNvSpPr>
          <p:nvPr>
            <p:ph idx="1"/>
          </p:nvPr>
        </p:nvSpPr>
        <p:spPr>
          <a:xfrm>
            <a:off x="628650" y="1556792"/>
            <a:ext cx="7886700" cy="4620171"/>
          </a:xfrm>
        </p:spPr>
        <p:txBody>
          <a:bodyPr/>
          <a:lstStyle/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000" dirty="0"/>
              <a:t>—</a:t>
            </a:r>
            <a:r>
              <a:rPr lang="ru-RU" altLang="ru-RU" sz="2000" b="1" i="1" dirty="0"/>
              <a:t> </a:t>
            </a:r>
            <a:r>
              <a:rPr lang="ru-RU" altLang="ru-RU" sz="2400" dirty="0"/>
              <a:t>это вспомогательная шина, управляющие сигналы на которой определяют тип текущего цикла и фиксируют моменты времени, соответствующие разным частям или стадиям цикла. 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400" dirty="0"/>
              <a:t>Кроме того, управляющие сигналы обеспечивают согласование работы процессора (или другого хозяина магистрали, </a:t>
            </a:r>
            <a:r>
              <a:rPr lang="ru-RU" altLang="ru-RU" sz="2400" dirty="0" err="1"/>
              <a:t>master</a:t>
            </a:r>
            <a:r>
              <a:rPr lang="ru-RU" altLang="ru-RU" sz="2400" dirty="0"/>
              <a:t>) с работой памяти или устройства ввода/вывода (устройства-исполнителя, </a:t>
            </a:r>
            <a:r>
              <a:rPr lang="ru-RU" altLang="ru-RU" sz="2400" dirty="0" err="1"/>
              <a:t>slave</a:t>
            </a:r>
            <a:r>
              <a:rPr lang="ru-RU" altLang="ru-RU" sz="2400" dirty="0"/>
              <a:t>). 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r>
              <a:rPr lang="ru-RU" altLang="ru-RU" sz="2400" dirty="0"/>
              <a:t>Управляющие сигналы также обслуживают запрос и предоставление прерываний, запрос и предоставление прямого доступа.</a:t>
            </a:r>
          </a:p>
          <a:p>
            <a:pPr marL="0" indent="0" eaLnBrk="1" hangingPunct="1">
              <a:buFont typeface="Arial" panose="020B0604020202020204" pitchFamily="34" charset="0"/>
              <a:buNone/>
            </a:pPr>
            <a:endParaRPr lang="ru-RU" altLang="ru-RU" sz="2000" dirty="0"/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28184" y="537321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Объект 2"/>
          <p:cNvSpPr>
            <a:spLocks noGrp="1"/>
          </p:cNvSpPr>
          <p:nvPr>
            <p:ph idx="1"/>
          </p:nvPr>
        </p:nvSpPr>
        <p:spPr>
          <a:xfrm>
            <a:off x="468313" y="476250"/>
            <a:ext cx="8047037" cy="5700713"/>
          </a:xfrm>
        </p:spPr>
        <p:txBody>
          <a:bodyPr/>
          <a:lstStyle/>
          <a:p>
            <a:pPr eaLnBrk="1" hangingPunct="1"/>
            <a:r>
              <a:rPr lang="ru-RU" altLang="ru-RU" sz="2000"/>
              <a:t>Для снижения общего количества линий связи магистрали часто применяется мультиплексирование шин адреса и данных. То есть одни и те же линии связи используются в разные моменты времени для передачи как адреса, так и данных (в начале цикла — адрес, в конце цикла — данные). </a:t>
            </a:r>
          </a:p>
          <a:p>
            <a:pPr eaLnBrk="1" hangingPunct="1"/>
            <a:r>
              <a:rPr lang="ru-RU" altLang="ru-RU" sz="2000"/>
              <a:t>Для фиксации этих моментов (стробирования) служат специальные сигналы на шине управления. Понятно, что мультиплексированная шина адреса/данных обеспечивает меньшую скорость обмена, требует более длительного цикла обмена. По типу шины адреса и шины данных все магистрали также делятся на</a:t>
            </a:r>
            <a:r>
              <a:rPr lang="ru-RU" altLang="ru-RU" sz="2000" b="1"/>
              <a:t> мультиплексированные и немультиплексированные</a:t>
            </a:r>
            <a:r>
              <a:rPr lang="ru-RU" altLang="ru-RU" b="1"/>
              <a:t>. </a:t>
            </a:r>
          </a:p>
          <a:p>
            <a:pPr eaLnBrk="1" hangingPunct="1"/>
            <a:endParaRPr lang="ru-RU" altLang="ru-RU"/>
          </a:p>
        </p:txBody>
      </p:sp>
      <p:pic>
        <p:nvPicPr>
          <p:cNvPr id="48131" name="Рисунок 3" descr="img0201"/>
          <p:cNvPicPr>
            <a:picLocks noChangeAspect="1" noChangeArrowheads="1"/>
          </p:cNvPicPr>
          <p:nvPr/>
        </p:nvPicPr>
        <p:blipFill>
          <a:blip r:embed="rId5">
            <a:lum bright="-2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825" y="4292600"/>
            <a:ext cx="5994400" cy="1884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71543" y="3300318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Заголовок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6464300" cy="976313"/>
          </a:xfrm>
        </p:spPr>
        <p:txBody>
          <a:bodyPr/>
          <a:lstStyle/>
          <a:p>
            <a:pPr eaLnBrk="1" hangingPunct="1"/>
            <a:r>
              <a:rPr lang="ru-RU" altLang="ru-RU" sz="3200" b="1"/>
              <a:t>Интерфейс системной магистрали</a:t>
            </a:r>
            <a:endParaRPr lang="ru-RU" altLang="ru-RU" sz="3200"/>
          </a:p>
        </p:txBody>
      </p:sp>
      <p:sp>
        <p:nvSpPr>
          <p:cNvPr id="39939" name="Объект 2"/>
          <p:cNvSpPr>
            <a:spLocks noGrp="1"/>
          </p:cNvSpPr>
          <p:nvPr>
            <p:ph idx="1"/>
          </p:nvPr>
        </p:nvSpPr>
        <p:spPr>
          <a:xfrm>
            <a:off x="539750" y="1125538"/>
            <a:ext cx="7993063" cy="5327650"/>
          </a:xfrm>
        </p:spPr>
        <p:txBody>
          <a:bodyPr rtlCol="0"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ru-RU" altLang="ru-RU" sz="2000"/>
              <a:t>Логика работы системной магистрали, количество разрядов (линий) в шинах данных, адреса и управления, порядок разрешения конфликтных ситуаций, возникающих при одновременном обращении различных устройств ЭВМ к системной магистрали, образуют </a:t>
            </a:r>
            <a:r>
              <a:rPr lang="ru-RU" altLang="ru-RU" sz="2000" i="1"/>
              <a:t>интерфейс системной шины.</a:t>
            </a:r>
            <a:endParaRPr lang="ru-RU" altLang="ru-RU" sz="2000"/>
          </a:p>
          <a:p>
            <a:pPr eaLnBrk="1" fontAlgn="auto" hangingPunct="1">
              <a:spcAft>
                <a:spcPts val="0"/>
              </a:spcAft>
              <a:defRPr/>
            </a:pPr>
            <a:r>
              <a:rPr lang="ru-RU" altLang="ru-RU" sz="2000"/>
              <a:t>Системная магистраль является узким местом ЭВМ, так как все устройства, подключенные к ней, конкурируют за возможность передавать свои данные по ее шинам. 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ru-RU" altLang="ru-RU" sz="2000"/>
              <a:t>Системная магистраль — это среда передачи сигналов управления, адресов, данных, к которой параллельно и одновременно может подключаться несколько компонентов вычислительной системы. 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ru-RU" altLang="ru-RU" sz="2000" b="1"/>
              <a:t>Физически системная магис</a:t>
            </a:r>
            <a:r>
              <a:rPr lang="ru-RU" altLang="ru-RU" sz="2000"/>
              <a:t>траль представляет собой </a:t>
            </a:r>
            <a:r>
              <a:rPr lang="ru-RU" altLang="ru-RU" sz="2000" i="1"/>
              <a:t>параллельные проводники на материнской плате</a:t>
            </a:r>
            <a:r>
              <a:rPr lang="ru-RU" altLang="ru-RU" sz="2000"/>
              <a:t>, которые называются </a:t>
            </a:r>
            <a:r>
              <a:rPr lang="ru-RU" altLang="ru-RU" sz="2000" b="1" i="1"/>
              <a:t>линиями</a:t>
            </a:r>
            <a:r>
              <a:rPr lang="ru-RU" altLang="ru-RU" sz="2000"/>
              <a:t>. Но это еще и алгоритмы, по которым передаются сигналы, правила интерпретации сигналов, дисциплины обслуживания запросов, специальные микросхемы, обеспечивающие эту работу. Весь этот комплекс образует понятие </a:t>
            </a:r>
            <a:r>
              <a:rPr lang="ru-RU" altLang="ru-RU" sz="2000" b="1" i="1"/>
              <a:t>интерфейс системной магистрали </a:t>
            </a:r>
            <a:r>
              <a:rPr lang="ru-RU" altLang="ru-RU" sz="2000"/>
              <a:t>или </a:t>
            </a:r>
            <a:r>
              <a:rPr lang="ru-RU" altLang="ru-RU" sz="2000" b="1" i="1"/>
              <a:t>стандарт обмена</a:t>
            </a:r>
            <a:r>
              <a:rPr lang="ru-RU" altLang="ru-RU" sz="2000" i="1"/>
              <a:t>.</a:t>
            </a:r>
            <a:endParaRPr lang="ru-RU" altLang="ru-RU" sz="2000"/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64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20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sp>
        <p:nvSpPr>
          <p:cNvPr id="50179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228600"/>
            <a:ext cx="9144000" cy="341313"/>
          </a:xfrm>
          <a:noFill/>
        </p:spPr>
        <p:txBody>
          <a:bodyPr anchor="t">
            <a:spAutoFit/>
          </a:bodyPr>
          <a:lstStyle/>
          <a:p>
            <a:pPr eaLnBrk="1" hangingPunct="1"/>
            <a:r>
              <a:rPr lang="ru-RU" altLang="ru-RU" sz="1800" b="1">
                <a:solidFill>
                  <a:schemeClr val="bg1"/>
                </a:solidFill>
                <a:latin typeface="Tahoma" panose="020B0604030504040204" pitchFamily="34" charset="0"/>
              </a:rPr>
              <a:t>Общие принципы построения ЭВМ</a:t>
            </a:r>
          </a:p>
        </p:txBody>
      </p:sp>
      <p:sp>
        <p:nvSpPr>
          <p:cNvPr id="50180" name="Rectangle 67"/>
          <p:cNvSpPr>
            <a:spLocks noChangeArrowheads="1"/>
          </p:cNvSpPr>
          <p:nvPr/>
        </p:nvSpPr>
        <p:spPr bwMode="auto">
          <a:xfrm>
            <a:off x="838200" y="914400"/>
            <a:ext cx="7848600" cy="1641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90000" rIns="90000" bIns="90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Децентрализация управления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предполагает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иерархическую организацию структуры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64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20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sp>
        <p:nvSpPr>
          <p:cNvPr id="51203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228600"/>
            <a:ext cx="9144000" cy="341313"/>
          </a:xfrm>
          <a:noFill/>
        </p:spPr>
        <p:txBody>
          <a:bodyPr anchor="t">
            <a:spAutoFit/>
          </a:bodyPr>
          <a:lstStyle/>
          <a:p>
            <a:pPr eaLnBrk="1" hangingPunct="1"/>
            <a:r>
              <a:rPr lang="ru-RU" altLang="ru-RU" sz="1800" b="1">
                <a:solidFill>
                  <a:schemeClr val="bg1"/>
                </a:solidFill>
                <a:latin typeface="Tahoma" panose="020B0604030504040204" pitchFamily="34" charset="0"/>
              </a:rPr>
              <a:t>Общие принципы построения ЭВМ</a:t>
            </a:r>
          </a:p>
        </p:txBody>
      </p:sp>
      <p:sp>
        <p:nvSpPr>
          <p:cNvPr id="51204" name="Rectangle 67"/>
          <p:cNvSpPr>
            <a:spLocks noChangeArrowheads="1"/>
          </p:cNvSpPr>
          <p:nvPr/>
        </p:nvSpPr>
        <p:spPr bwMode="auto">
          <a:xfrm>
            <a:off x="838200" y="914400"/>
            <a:ext cx="7848600" cy="52292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90000" rIns="90000" bIns="90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50000"/>
              </a:spcAft>
              <a:buFontTx/>
              <a:buNone/>
            </a:pPr>
            <a:r>
              <a:rPr lang="ru-RU" altLang="ru-RU" sz="2400" b="1" dirty="0">
                <a:solidFill>
                  <a:srgbClr val="000066"/>
                </a:solidFill>
                <a:latin typeface="Tahoma" panose="020B0604030504040204" pitchFamily="34" charset="0"/>
              </a:rPr>
              <a:t>Иерархический принцип </a:t>
            </a:r>
            <a:br>
              <a:rPr lang="ru-RU" altLang="ru-RU" sz="2400" b="1" dirty="0">
                <a:solidFill>
                  <a:srgbClr val="000066"/>
                </a:solidFill>
                <a:latin typeface="Tahoma" panose="020B0604030504040204" pitchFamily="34" charset="0"/>
              </a:rPr>
            </a:br>
            <a:r>
              <a:rPr lang="ru-RU" altLang="ru-RU" sz="2400" b="1" dirty="0">
                <a:solidFill>
                  <a:srgbClr val="000066"/>
                </a:solidFill>
                <a:latin typeface="Tahoma" panose="020B0604030504040204" pitchFamily="34" charset="0"/>
              </a:rPr>
              <a:t>построения памяти ЭВМ: 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spcAft>
                <a:spcPct val="20000"/>
              </a:spcAft>
              <a:buFontTx/>
              <a:buChar char="•"/>
            </a:pP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сверхоперативное запоминающее устройство небольшой емкости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spcAft>
                <a:spcPct val="20000"/>
              </a:spcAft>
              <a:buFontTx/>
              <a:buChar char="•"/>
            </a:pP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кэш-память или память блокнотного типа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spcAft>
                <a:spcPct val="20000"/>
              </a:spcAft>
              <a:buFontTx/>
              <a:buChar char="•"/>
            </a:pP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кэш L1 (</a:t>
            </a:r>
            <a:r>
              <a:rPr lang="ru-RU" altLang="ru-RU" sz="2000" b="1" dirty="0" err="1">
                <a:solidFill>
                  <a:srgbClr val="000066"/>
                </a:solidFill>
                <a:latin typeface="Tahoma" panose="020B0604030504040204" pitchFamily="34" charset="0"/>
              </a:rPr>
              <a:t>Е</a:t>
            </a:r>
            <a:r>
              <a:rPr lang="ru-RU" altLang="ru-RU" sz="2000" b="1" baseline="-25000" dirty="0" err="1">
                <a:solidFill>
                  <a:srgbClr val="000066"/>
                </a:solidFill>
                <a:latin typeface="Tahoma" panose="020B0604030504040204" pitchFamily="34" charset="0"/>
              </a:rPr>
              <a:t>п</a:t>
            </a: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= 16-32 </a:t>
            </a:r>
            <a:r>
              <a:rPr lang="ru-RU" altLang="ru-RU" sz="2000" b="1" dirty="0" err="1">
                <a:solidFill>
                  <a:srgbClr val="000066"/>
                </a:solidFill>
                <a:latin typeface="Tahoma" panose="020B0604030504040204" pitchFamily="34" charset="0"/>
              </a:rPr>
              <a:t>Кбайта</a:t>
            </a: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 с временем доступа </a:t>
            </a:r>
            <a:b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</a:b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1-2 такта процессора); </a:t>
            </a:r>
            <a:r>
              <a:rPr lang="en-US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L1I, L1D</a:t>
            </a:r>
            <a:endParaRPr lang="ru-RU" altLang="ru-RU" sz="2000" b="1" dirty="0">
              <a:solidFill>
                <a:srgbClr val="000066"/>
              </a:solidFill>
              <a:latin typeface="Tahoma" panose="020B0604030504040204" pitchFamily="34" charset="0"/>
            </a:endParaRP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spcAft>
                <a:spcPct val="20000"/>
              </a:spcAft>
              <a:buFontTx/>
              <a:buChar char="•"/>
            </a:pP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кэш L2 (</a:t>
            </a:r>
            <a:r>
              <a:rPr lang="ru-RU" altLang="ru-RU" sz="2000" b="1" dirty="0" err="1">
                <a:solidFill>
                  <a:srgbClr val="000066"/>
                </a:solidFill>
                <a:latin typeface="Tahoma" panose="020B0604030504040204" pitchFamily="34" charset="0"/>
              </a:rPr>
              <a:t>Е</a:t>
            </a:r>
            <a:r>
              <a:rPr lang="ru-RU" altLang="ru-RU" sz="2000" b="1" baseline="-25000" dirty="0" err="1">
                <a:solidFill>
                  <a:srgbClr val="000066"/>
                </a:solidFill>
                <a:latin typeface="Tahoma" panose="020B0604030504040204" pitchFamily="34" charset="0"/>
              </a:rPr>
              <a:t>п</a:t>
            </a: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= 128-512 Кбайт с временем доступа </a:t>
            </a:r>
            <a:b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</a:b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3-5 тактов) 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spcAft>
                <a:spcPct val="20000"/>
              </a:spcAft>
              <a:buFontTx/>
              <a:buChar char="•"/>
            </a:pP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кэш L3 (</a:t>
            </a:r>
            <a:r>
              <a:rPr lang="ru-RU" altLang="ru-RU" sz="2000" b="1" dirty="0" err="1">
                <a:solidFill>
                  <a:srgbClr val="000066"/>
                </a:solidFill>
                <a:latin typeface="Tahoma" panose="020B0604030504040204" pitchFamily="34" charset="0"/>
              </a:rPr>
              <a:t>Е</a:t>
            </a:r>
            <a:r>
              <a:rPr lang="ru-RU" altLang="ru-RU" sz="2000" b="1" baseline="-25000" dirty="0" err="1">
                <a:solidFill>
                  <a:srgbClr val="000066"/>
                </a:solidFill>
                <a:latin typeface="Tahoma" panose="020B0604030504040204" pitchFamily="34" charset="0"/>
              </a:rPr>
              <a:t>п</a:t>
            </a: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= 2-4 </a:t>
            </a:r>
            <a:r>
              <a:rPr lang="ru-RU" altLang="ru-RU" sz="2000" b="1" dirty="0" err="1">
                <a:solidFill>
                  <a:srgbClr val="000066"/>
                </a:solidFill>
                <a:latin typeface="Tahoma" panose="020B0604030504040204" pitchFamily="34" charset="0"/>
              </a:rPr>
              <a:t>Мбайта</a:t>
            </a: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 с временем доступа </a:t>
            </a:r>
            <a:b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</a:b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8-10 тактов).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spcAft>
                <a:spcPct val="20000"/>
              </a:spcAft>
              <a:buFontTx/>
              <a:buChar char="•"/>
            </a:pP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оперативное запоминающее устройство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spcAft>
                <a:spcPct val="20000"/>
              </a:spcAft>
              <a:buFontTx/>
              <a:buChar char="•"/>
            </a:pP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постоянное запоминающее устройство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spcAft>
                <a:spcPct val="20000"/>
              </a:spcAft>
              <a:buFontTx/>
              <a:buChar char="•"/>
            </a:pPr>
            <a:r>
              <a:rPr lang="ru-RU" altLang="ru-RU" sz="2000" b="1" dirty="0">
                <a:solidFill>
                  <a:srgbClr val="000066"/>
                </a:solidFill>
                <a:latin typeface="Tahoma" panose="020B0604030504040204" pitchFamily="34" charset="0"/>
              </a:rPr>
              <a:t>внешнее запоминающее устройство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228600"/>
            <a:ext cx="9144000" cy="341313"/>
          </a:xfrm>
          <a:noFill/>
        </p:spPr>
        <p:txBody>
          <a:bodyPr anchor="t">
            <a:spAutoFit/>
          </a:bodyPr>
          <a:lstStyle/>
          <a:p>
            <a:pPr eaLnBrk="1" hangingPunct="1"/>
            <a:r>
              <a:rPr lang="ru-RU" altLang="ru-RU" sz="1800" b="1">
                <a:solidFill>
                  <a:schemeClr val="bg1"/>
                </a:solidFill>
                <a:latin typeface="Tahoma" panose="020B0604030504040204" pitchFamily="34" charset="0"/>
              </a:rPr>
              <a:t>Общие пинципы построения ЭВМ</a:t>
            </a:r>
          </a:p>
        </p:txBody>
      </p:sp>
      <p:sp>
        <p:nvSpPr>
          <p:cNvPr id="33795" name="Rectangle 67"/>
          <p:cNvSpPr>
            <a:spLocks noChangeArrowheads="1"/>
          </p:cNvSpPr>
          <p:nvPr/>
        </p:nvSpPr>
        <p:spPr bwMode="auto">
          <a:xfrm>
            <a:off x="838200" y="914400"/>
            <a:ext cx="7848600" cy="4429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90000" rIns="90000" bIns="90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 dirty="0">
                <a:solidFill>
                  <a:srgbClr val="000066"/>
                </a:solidFill>
                <a:latin typeface="Tahoma" panose="020B0604030504040204" pitchFamily="34" charset="0"/>
              </a:rPr>
              <a:t>Фон-неймановская архитектура компьютеров содержит пять компонент: </a:t>
            </a:r>
          </a:p>
          <a:p>
            <a:pPr lvl="1"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</a:pPr>
            <a:r>
              <a:rPr lang="ru-RU" altLang="ru-RU" b="1" dirty="0">
                <a:solidFill>
                  <a:srgbClr val="000066"/>
                </a:solidFill>
                <a:latin typeface="Tahoma" panose="020B0604030504040204" pitchFamily="34" charset="0"/>
              </a:rPr>
              <a:t>Арифметико-логическое устройство (АЛУ)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ru-RU" altLang="ru-RU" b="1" dirty="0">
                <a:solidFill>
                  <a:srgbClr val="000066"/>
                </a:solidFill>
                <a:latin typeface="Tahoma" panose="020B0604030504040204" pitchFamily="34" charset="0"/>
              </a:rPr>
              <a:t>Устройство управления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ru-RU" altLang="ru-RU" b="1" dirty="0">
                <a:solidFill>
                  <a:srgbClr val="000066"/>
                </a:solidFill>
                <a:latin typeface="Tahoma" panose="020B0604030504040204" pitchFamily="34" charset="0"/>
              </a:rPr>
              <a:t>Память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ru-RU" altLang="ru-RU" b="1" dirty="0">
                <a:solidFill>
                  <a:srgbClr val="000066"/>
                </a:solidFill>
                <a:latin typeface="Tahoma" panose="020B0604030504040204" pitchFamily="34" charset="0"/>
              </a:rPr>
              <a:t>Устройство ввода информации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ru-RU" altLang="ru-RU" b="1" dirty="0">
                <a:solidFill>
                  <a:srgbClr val="000066"/>
                </a:solidFill>
                <a:latin typeface="Tahoma" panose="020B0604030504040204" pitchFamily="34" charset="0"/>
              </a:rPr>
              <a:t>Устройство вывода информации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None/>
            </a:pPr>
            <a:r>
              <a:rPr lang="ru-RU" altLang="ru-RU" sz="2400" b="1" dirty="0">
                <a:solidFill>
                  <a:srgbClr val="000066"/>
                </a:solidFill>
                <a:latin typeface="Tahoma" panose="020B0604030504040204" pitchFamily="34" charset="0"/>
              </a:rPr>
              <a:t>(Подавляющее большинство компьютеров 1-2 поколений)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endParaRPr lang="ru-RU" altLang="ru-RU" sz="2400" b="1" dirty="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76056" y="4856111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Рисунок 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260350"/>
            <a:ext cx="7561262" cy="5922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35696" y="5157192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irc_mi" descr="http://www.uoks.uj.edu.pl/resources/flugor/POWER/images/fig2-6.GIF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188913"/>
            <a:ext cx="6119813" cy="666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irc_mi" descr="http://images.bit-tech.net/content_images/2007/11/the_secrets_of_pc_memory_part_1/hei.pn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476250"/>
            <a:ext cx="8064500" cy="6192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388" y="981075"/>
            <a:ext cx="8785225" cy="4318000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450215" eaLnBrk="1" hangingPunct="1">
              <a:lnSpc>
                <a:spcPct val="90000"/>
              </a:lnSpc>
              <a:defRPr/>
            </a:pPr>
            <a:r>
              <a:rPr lang="ru-RU" sz="3200" b="1" i="1" dirty="0">
                <a:solidFill>
                  <a:srgbClr val="000066"/>
                </a:solidFill>
                <a:latin typeface="Tahoma" panose="020B0604030504040204" pitchFamily="34" charset="0"/>
              </a:rPr>
              <a:t>Порядок выполнения операций в магистральных архитектурах</a:t>
            </a:r>
          </a:p>
          <a:p>
            <a:pPr indent="450215" algn="just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В </a:t>
            </a:r>
            <a:r>
              <a:rPr lang="ru-RU" sz="2400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состав центральных устройств ЭВМ</a:t>
            </a: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входят: центральный процессор, основная память и ряд дополнительных узлов, выполняющих служебные функции: контроллер прерываний, таймер и контроллер прямого доступа к памяти (ПДП). </a:t>
            </a:r>
          </a:p>
          <a:p>
            <a:pPr indent="450215" algn="just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sz="2400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Периферийные устройства</a:t>
            </a: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делятся на два вида: </a:t>
            </a:r>
            <a:r>
              <a:rPr lang="ru-RU" sz="2400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внешние ЗУ</a:t>
            </a: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 </a:t>
            </a:r>
            <a:r>
              <a:rPr lang="ru-RU" sz="2400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и устройства ввода-вывода</a:t>
            </a: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(УВВ): клавиатура, дисплей, принтер, мышь, адаптер каналов связи (КС) и др.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  <a:defRPr/>
            </a:pPr>
            <a:endParaRPr lang="ru-RU" sz="2400" dirty="0">
              <a:solidFill>
                <a:srgbClr val="222222"/>
              </a:solidFill>
              <a:latin typeface="Times New Roman" panose="02020603050405020304" pitchFamily="18" charset="0"/>
              <a:ea typeface="MS Mincho" panose="02020609040205080304" pitchFamily="49" charset="-128"/>
            </a:endParaRPr>
          </a:p>
        </p:txBody>
      </p:sp>
      <p:pic>
        <p:nvPicPr>
          <p:cNvPr id="3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20072" y="5055393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Прямоугольник 1"/>
          <p:cNvSpPr>
            <a:spLocks noChangeArrowheads="1"/>
          </p:cNvSpPr>
          <p:nvPr/>
        </p:nvSpPr>
        <p:spPr bwMode="auto">
          <a:xfrm>
            <a:off x="250825" y="260350"/>
            <a:ext cx="8353425" cy="587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449263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Основные этапы обработки команд в ЭВМ с магистральной архитектурой.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18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0.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Управляющая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программа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перед началом выполнения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загружается в основную память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.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Адрес первой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выполняемой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команды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передается микропроцессору и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запоминается в счетчике команд (</a:t>
            </a:r>
            <a:r>
              <a:rPr lang="ru-RU" altLang="ru-RU" sz="22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СчК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)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. </a:t>
            </a:r>
          </a:p>
          <a:p>
            <a:pPr algn="just">
              <a:lnSpc>
                <a:spcPct val="100000"/>
              </a:lnSpc>
              <a:spcBef>
                <a:spcPct val="0"/>
              </a:spcBef>
              <a:spcAft>
                <a:spcPts val="300"/>
              </a:spcAft>
              <a:buFontTx/>
              <a:buNone/>
            </a:pP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1. В начале цикла работы процессора (</a:t>
            </a:r>
            <a:r>
              <a:rPr lang="ru-RU" altLang="ru-RU" sz="22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) адрес из </a:t>
            </a:r>
            <a:r>
              <a:rPr lang="ru-RU" altLang="ru-RU" sz="22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СчК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(в котором всегда хранится адрес очередной команды) выставляется на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ША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системной магистрали. Одновременно на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ШУ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выдается команда: «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Выборка из ОП»,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адресуемая основной памяти. </a:t>
            </a:r>
          </a:p>
          <a:p>
            <a:pPr algn="just">
              <a:lnSpc>
                <a:spcPct val="100000"/>
              </a:lnSpc>
              <a:spcBef>
                <a:spcPct val="0"/>
              </a:spcBef>
              <a:spcAft>
                <a:spcPts val="300"/>
              </a:spcAft>
              <a:buFontTx/>
              <a:buNone/>
            </a:pP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2. Получив с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ШУ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команду, основная память считывает адрес с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ША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, находит ячейку с этим номером и ее содержимое выставляет на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ШД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, при этом на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ШУ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выставляет сигнал о выполнении команды. </a:t>
            </a:r>
          </a:p>
          <a:p>
            <a:pPr algn="just">
              <a:lnSpc>
                <a:spcPct val="100000"/>
              </a:lnSpc>
              <a:spcBef>
                <a:spcPct val="0"/>
              </a:spcBef>
              <a:spcAft>
                <a:spcPts val="300"/>
              </a:spcAft>
              <a:buFontTx/>
              <a:buNone/>
            </a:pP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3. </a:t>
            </a:r>
            <a:r>
              <a:rPr lang="ru-RU" altLang="ru-RU" sz="22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, получив сигнал об окончании работы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ОП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, вводит число с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ШД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на внутреннюю магистраль микропроцессора (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МП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) и через нее пересылает введенную информацию в регистр команд (</a:t>
            </a:r>
            <a:r>
              <a:rPr lang="ru-RU" altLang="ru-RU" sz="22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РгК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).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0825" y="115888"/>
            <a:ext cx="8713788" cy="6556375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Font typeface="+mj-lt"/>
              <a:buAutoNum type="arabicPeriod" startAt="4"/>
              <a:defRPr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РгК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полученная команда разделяется </a:t>
            </a:r>
            <a:r>
              <a: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кодовую и адресную части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Код команды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поступает в блок управления для выработки сигналов, настраивающих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выполнение заданной операции, и для определения адреса следующей команды, который сразу заносится в </a:t>
            </a:r>
            <a:r>
              <a:rPr lang="ru-RU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СчК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Адресная часть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команды выставляется на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системной магистрали  и сопровождается сигналом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«Выборка из ОП»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Выбранная из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информация через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ШД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поступает на внутреннюю магистраль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с которой вводится в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>
              <a:defRPr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этом заканчивается подготовка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 выполнению операции, и начинается ее выполнение в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457200" indent="-457200">
              <a:buFont typeface="+mj-lt"/>
              <a:buAutoNum type="arabicPeriod" startAt="5"/>
              <a:defRPr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 выполнения операции выставляется микропроцессором на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ШД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на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выставляется адрес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по которому этот результат необходимо записать, а на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выставляется команда «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Запись в ОП».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+mj-lt"/>
              <a:buAutoNum type="arabicPeriod" startAt="5"/>
              <a:defRPr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Получив с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команду,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считывает адрес и данные с системной магистрали, организует запись данных по указанному адресу и после выполнения команды выставляет на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сигнал, обозначающий, что число записано.</a:t>
            </a:r>
          </a:p>
          <a:p>
            <a:pPr marL="457200" indent="-457200">
              <a:buFont typeface="+mj-lt"/>
              <a:buAutoNum type="arabicPeriod" startAt="5"/>
              <a:defRPr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Процессор, получив этот сигнал, начинает выборку очередной команды: выставляет адрес из счетчика команд на шину адреса, формирует команду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«Выборка из ОП»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на </a:t>
            </a: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ШУ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т.д. 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388" y="260350"/>
            <a:ext cx="8569325" cy="6594475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450215" algn="just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В каждом цикле, получив команду в </a:t>
            </a:r>
            <a:r>
              <a:rPr 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РгК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и выделив код операции, процессор определяет, к какому устройству она относится. Если команда должна выполняться процессором, организуется ее выполнение по описанному циклу. Если же команда предназначена для выполнения в другом устройстве, </a:t>
            </a:r>
            <a:r>
              <a:rPr 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Пр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передает ее соответствующему устройству. </a:t>
            </a:r>
          </a:p>
          <a:p>
            <a:pPr indent="450215" algn="just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sz="20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Процесс передачи команды другому устройству предусматривает следующие действия: </a:t>
            </a:r>
          </a:p>
          <a:p>
            <a:pPr marL="342900" indent="-342900" algn="just">
              <a:spcAft>
                <a:spcPts val="300"/>
              </a:spcAft>
              <a:buFont typeface="Symbol" panose="05050102010706020507" pitchFamily="18" charset="2"/>
              <a:buChar char=""/>
              <a:tabLst>
                <a:tab pos="678815" algn="l"/>
              </a:tabLst>
              <a:defRPr/>
            </a:pPr>
            <a:r>
              <a:rPr 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Пр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выставляет на </a:t>
            </a:r>
            <a:r>
              <a:rPr 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ША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системной магистрали адрес интересующего его устройства.</a:t>
            </a:r>
          </a:p>
          <a:p>
            <a:pPr marL="342900" indent="-342900" algn="just">
              <a:spcAft>
                <a:spcPts val="300"/>
              </a:spcAft>
              <a:buFont typeface="Symbol" panose="05050102010706020507" pitchFamily="18" charset="2"/>
              <a:buChar char=""/>
              <a:tabLst>
                <a:tab pos="678815" algn="l"/>
              </a:tabLst>
              <a:defRPr/>
            </a:pP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По </a:t>
            </a:r>
            <a:r>
              <a:rPr 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ШУ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передается сигнал </a:t>
            </a:r>
            <a:r>
              <a:rPr 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«Поиск устройства».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Все устройства, подключенные к системной магистрали, получив этот сигнал, читают номер устройства с </a:t>
            </a:r>
            <a:r>
              <a:rPr 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ША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и сравнивают его со своим номером. Устройства, для которых эти номера не совпадают, на команду не реагируют. Устройство с совпавшим номером вырабатывает сигнал отклика по </a:t>
            </a:r>
            <a:r>
              <a:rPr 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ШУ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</a:p>
          <a:p>
            <a:pPr marL="342900" indent="-342900" algn="just">
              <a:spcAft>
                <a:spcPts val="300"/>
              </a:spcAft>
              <a:buFont typeface="Symbol" panose="05050102010706020507" pitchFamily="18" charset="2"/>
              <a:buChar char=""/>
              <a:tabLst>
                <a:tab pos="678815" algn="l"/>
              </a:tabLst>
              <a:defRPr/>
            </a:pPr>
            <a:r>
              <a:rPr 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Пр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, получив сигнал отклика, в простейшем случае выставляет имеющуюся у него команду на </a:t>
            </a:r>
            <a:r>
              <a:rPr 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ШД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и сопровождает ее по </a:t>
            </a:r>
            <a:r>
              <a:rPr 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ШУ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сигналом</a:t>
            </a:r>
            <a:r>
              <a:rPr 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«Передаю команду».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</a:t>
            </a:r>
          </a:p>
          <a:p>
            <a:pPr marL="342900" indent="-342900" algn="just">
              <a:spcAft>
                <a:spcPts val="300"/>
              </a:spcAft>
              <a:buFont typeface="Symbol" panose="05050102010706020507" pitchFamily="18" charset="2"/>
              <a:buChar char=""/>
              <a:tabLst>
                <a:tab pos="678815" algn="l"/>
              </a:tabLst>
              <a:defRPr/>
            </a:pP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Получив сигнал о приеме команды, </a:t>
            </a:r>
            <a:r>
              <a:rPr 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Пр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переходит к выполнению очередной своей команды, выставляя на </a:t>
            </a:r>
            <a:r>
              <a:rPr 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ША</a:t>
            </a:r>
            <a:r>
              <a:rPr 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 содержимое счетчика команд. </a:t>
            </a:r>
          </a:p>
        </p:txBody>
      </p:sp>
      <p:pic>
        <p:nvPicPr>
          <p:cNvPr id="3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Прямоугольник 1"/>
          <p:cNvSpPr>
            <a:spLocks noChangeArrowheads="1"/>
          </p:cNvSpPr>
          <p:nvPr/>
        </p:nvSpPr>
        <p:spPr bwMode="auto">
          <a:xfrm>
            <a:off x="179388" y="115888"/>
            <a:ext cx="8856662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449263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endParaRPr lang="ru-RU" altLang="ru-RU" sz="2000" dirty="0">
              <a:solidFill>
                <a:srgbClr val="222222"/>
              </a:solidFill>
              <a:latin typeface="Times New Roman" panose="02020603050405020304" pitchFamily="18" charset="0"/>
              <a:ea typeface="MS Mincho" pitchFamily="49" charset="-128"/>
            </a:endParaRP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В более сложных случаях, получив сигнал, что устройство откликнулось, прежде чем передавать команду, </a:t>
            </a:r>
            <a:r>
              <a:rPr lang="ru-RU" alt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запрашивает устройство о </a:t>
            </a:r>
            <a:r>
              <a:rPr lang="ru-RU" altLang="ru-RU" sz="20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его состоянии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. 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Текущее состояние устройства закодировано в </a:t>
            </a:r>
            <a:r>
              <a:rPr lang="ru-RU" altLang="ru-RU" sz="20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байте состояния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, который откликнувшееся устройство передает процессору через </a:t>
            </a:r>
            <a:r>
              <a:rPr lang="ru-RU" altLang="ru-RU" sz="20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ШД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системной магистрали.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Если устройство включено и готово к работе, то байт состояния - 0. 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Если возникает нештатная ситуация, то байт состояния </a:t>
            </a:r>
            <a:r>
              <a:rPr lang="en-US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-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«1», </a:t>
            </a:r>
            <a:r>
              <a:rPr lang="ru-RU" alt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анализирует ее и вырабатывает соответствующую реакцию, например, </a:t>
            </a:r>
            <a:r>
              <a:rPr lang="ru-RU" altLang="ru-RU" sz="20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прерывание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.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Прямоугольник 1"/>
          <p:cNvSpPr>
            <a:spLocks noChangeArrowheads="1"/>
          </p:cNvSpPr>
          <p:nvPr/>
        </p:nvSpPr>
        <p:spPr bwMode="auto">
          <a:xfrm>
            <a:off x="250825" y="115888"/>
            <a:ext cx="8893175" cy="630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indent="449263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Взаимодействие </a:t>
            </a:r>
            <a:r>
              <a:rPr lang="ru-RU" altLang="ru-RU" sz="22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с внешними устройствами предусматривает выполнение логической последовательности действий, связанных с поиском устройства, определением его технического состояния, обменом командами и информацией. Эта логическая последовательность действий вместе с устройствами, реализующими ее, получила название </a:t>
            </a:r>
            <a:r>
              <a:rPr lang="ru-RU" altLang="ru-RU" sz="22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интерфейс ввода-вывода</a:t>
            </a:r>
            <a:r>
              <a:rPr lang="ru-RU" altLang="ru-RU" sz="2200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.</a:t>
            </a:r>
            <a:endParaRPr lang="ru-RU" altLang="ru-RU" sz="2200" dirty="0">
              <a:solidFill>
                <a:srgbClr val="222222"/>
              </a:solidFill>
              <a:latin typeface="Times New Roman" panose="02020603050405020304" pitchFamily="18" charset="0"/>
              <a:ea typeface="MS Mincho" pitchFamily="49" charset="-128"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Для различных устройств могут использоваться разные логические последовательности действий, поэтому интерфейсов ввода-вывода может в одной и той же ЭВМ использоваться несколько. Если их удается свести к одному, универсальному, то такой интерфейс называется </a:t>
            </a:r>
            <a:r>
              <a:rPr lang="ru-RU" altLang="ru-RU" sz="22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стандартным.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В IBM PC есть два стандартных интерфейса для связи </a:t>
            </a:r>
            <a:r>
              <a:rPr lang="ru-RU" altLang="ru-RU" sz="22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с внешними устройствами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: параллельный 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(типа </a:t>
            </a:r>
            <a:r>
              <a:rPr lang="ru-RU" altLang="ru-RU" sz="2200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Centronics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) и </a:t>
            </a:r>
            <a:r>
              <a:rPr lang="ru-RU" altLang="ru-RU" sz="2200" b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последовательный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(типа RS-232) и </a:t>
            </a:r>
            <a:r>
              <a:rPr lang="en-US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USB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. 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Интерфейсы постоянно совершенствуются, с появлением новых ЭВМ, новых </a:t>
            </a:r>
            <a:r>
              <a:rPr lang="ru-RU" altLang="ru-RU" sz="2200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ВнУ</a:t>
            </a:r>
            <a:r>
              <a:rPr lang="ru-RU" altLang="ru-RU" sz="22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и даже нового программного обеспечения появляются и новые интерфейсы. 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844824"/>
            <a:ext cx="7886700" cy="1325563"/>
          </a:xfrm>
        </p:spPr>
        <p:txBody>
          <a:bodyPr/>
          <a:lstStyle/>
          <a:p>
            <a:r>
              <a:rPr lang="ru-RU" b="1" dirty="0"/>
              <a:t>Режимы функционирования ЭВМ и ВС</a:t>
            </a:r>
          </a:p>
        </p:txBody>
      </p:sp>
      <p:pic>
        <p:nvPicPr>
          <p:cNvPr id="3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759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18" name="Picture 2" descr="image00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1341438"/>
            <a:ext cx="8356600" cy="324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60032" y="4941168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Прямоугольник 1"/>
          <p:cNvSpPr>
            <a:spLocks noChangeArrowheads="1"/>
          </p:cNvSpPr>
          <p:nvPr/>
        </p:nvSpPr>
        <p:spPr bwMode="auto">
          <a:xfrm>
            <a:off x="250825" y="260350"/>
            <a:ext cx="8893175" cy="4001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indent="449263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4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Однопрограммный режим работы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Если при обращении </a:t>
            </a:r>
            <a:r>
              <a:rPr lang="ru-RU" alt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к внешнему устройству продолжение процесса выполнения основной программы возможно только после завершения операции ввода-вывода, то </a:t>
            </a:r>
            <a:r>
              <a:rPr lang="ru-RU" alt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, запустив внешнее устройство, переходит в </a:t>
            </a:r>
            <a:r>
              <a:rPr lang="ru-RU" altLang="ru-RU" sz="20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состояние ожидания 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и остается в нем до тех пор, пока </a:t>
            </a:r>
            <a:r>
              <a:rPr lang="ru-RU" altLang="ru-RU" sz="2000" b="1" dirty="0" err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ВнУ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не сообщит об окончании обмена данными. 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Это приводит к простою большинства устройств ЭВМ, так как в каждый момент времени может работать только одно из них. 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Tx/>
              <a:buNone/>
            </a:pP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Такой режим работы получил название </a:t>
            </a:r>
            <a:r>
              <a:rPr lang="ru-RU" altLang="ru-RU" sz="20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однопрограммного</a:t>
            </a:r>
            <a:r>
              <a:rPr lang="ru-RU" altLang="ru-RU" sz="2000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</a:t>
            </a:r>
            <a:r>
              <a:rPr lang="ru-RU" altLang="ru-RU" sz="2000" dirty="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— в каждый момент времени все устройства находятся в состоянии ожидания, и только одно устройство выполняет основную (и единственную) программу. 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52120" y="4941168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Прямоугольник 1"/>
          <p:cNvSpPr>
            <a:spLocks noChangeArrowheads="1"/>
          </p:cNvSpPr>
          <p:nvPr/>
        </p:nvSpPr>
        <p:spPr bwMode="auto">
          <a:xfrm>
            <a:off x="107950" y="0"/>
            <a:ext cx="8856663" cy="6524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Многопрограммный режим работы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2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Для ликвидации простоев </a:t>
            </a:r>
            <a:r>
              <a:rPr lang="ru-RU" alt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</a:t>
            </a: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повышения эффективности работы оборудования </a:t>
            </a:r>
            <a:r>
              <a:rPr lang="ru-RU" alt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ВнУ</a:t>
            </a: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сделаны автономными. 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Получив от </a:t>
            </a:r>
            <a:r>
              <a:rPr lang="ru-RU" alt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</a:t>
            </a: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необходимую информацию, они самостоятельно организуют свою работу по обмену данными. Процессор же, запустив </a:t>
            </a:r>
            <a:r>
              <a:rPr lang="ru-RU" alt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ВнУ</a:t>
            </a: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пытается продолжить выполнение программы. 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При необходимости </a:t>
            </a:r>
            <a:r>
              <a:rPr lang="ru-RU" alt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</a:t>
            </a: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может запустить в работу несколько других устройств (так как </a:t>
            </a:r>
            <a:r>
              <a:rPr lang="ru-RU" alt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ВнУ</a:t>
            </a: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работают значительно медленнее процессора). 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Поскольку в </a:t>
            </a:r>
            <a:r>
              <a:rPr lang="ru-RU" altLang="ru-RU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</a:t>
            </a: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может одновременно находиться несколько различных программ, </a:t>
            </a:r>
            <a:r>
              <a:rPr lang="ru-RU" altLang="ru-RU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Пр</a:t>
            </a: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может переходить к выполнению очередной программы. </a:t>
            </a: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ru-RU" alt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При этом создается ситуация, когда в один и тот же момент времени различные устройства ЭВМ выполняют либо разные программы, либо разные части одной и той же программы, такой режим работы ЭВМ называется </a:t>
            </a:r>
            <a:r>
              <a:rPr lang="ru-RU" altLang="ru-RU" sz="2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многопрограммным</a:t>
            </a:r>
            <a:endParaRPr lang="ru-RU" altLang="ru-RU" sz="2200" dirty="0">
              <a:latin typeface="Arial" panose="020B0604020202020204" pitchFamily="34" charset="0"/>
            </a:endParaRP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88224" y="548680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Рисунок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76671"/>
            <a:ext cx="8695163" cy="5904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32240" y="33265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4" name="Рисунок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908720"/>
            <a:ext cx="9087393" cy="2880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2590" y="836712"/>
            <a:ext cx="7886700" cy="2852737"/>
          </a:xfrm>
        </p:spPr>
        <p:txBody>
          <a:bodyPr/>
          <a:lstStyle/>
          <a:p>
            <a:r>
              <a:rPr lang="ru-RU" sz="4400" b="1" dirty="0"/>
              <a:t>Сферы применения и классификация средств ЭВТ</a:t>
            </a:r>
            <a:endParaRPr lang="ru-RU" sz="4400" dirty="0"/>
          </a:p>
        </p:txBody>
      </p:sp>
      <p:pic>
        <p:nvPicPr>
          <p:cNvPr id="4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44008" y="450912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145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23528" y="0"/>
            <a:ext cx="8280920" cy="6597352"/>
          </a:xfrm>
        </p:spPr>
        <p:txBody>
          <a:bodyPr/>
          <a:lstStyle/>
          <a:p>
            <a:r>
              <a:rPr lang="ru-RU" dirty="0"/>
              <a:t>Электронную вычислительную технику (ЭВТ) подразделяют на </a:t>
            </a:r>
            <a:r>
              <a:rPr lang="ru-RU" b="1" dirty="0"/>
              <a:t>аналоговую и цифровую</a:t>
            </a:r>
            <a:r>
              <a:rPr lang="ru-RU" dirty="0"/>
              <a:t>. </a:t>
            </a:r>
          </a:p>
          <a:p>
            <a:r>
              <a:rPr lang="ru-RU" dirty="0"/>
              <a:t>В </a:t>
            </a:r>
            <a:r>
              <a:rPr lang="ru-RU" b="1" dirty="0"/>
              <a:t>аналоговых</a:t>
            </a:r>
            <a:r>
              <a:rPr lang="ru-RU" dirty="0"/>
              <a:t> вычислительных машинах (</a:t>
            </a:r>
            <a:r>
              <a:rPr lang="ru-RU" b="1" dirty="0"/>
              <a:t>АВМ</a:t>
            </a:r>
            <a:r>
              <a:rPr lang="ru-RU" dirty="0"/>
              <a:t>) обрабатываемая информация представляется соответствующими значениями аналоговых величин: тока, напряжения, угла поворота какого-то механизма и т.п. Эти машины обеспечивают </a:t>
            </a:r>
            <a:r>
              <a:rPr lang="ru-RU" b="1" i="1" dirty="0"/>
              <a:t>приемлемое быстродействие, но не очень высокую точность вычислений (0.001—0.01). </a:t>
            </a:r>
            <a:r>
              <a:rPr lang="ru-RU" dirty="0"/>
              <a:t>Подобные машины используются в основном в проектных и научно-исследовательских учреждениях в составе различных стендов по отработке сложных образцов техники. Их можно рассматривать как </a:t>
            </a:r>
            <a:r>
              <a:rPr lang="ru-RU" i="1" dirty="0"/>
              <a:t>специализированные вычислительные машины. </a:t>
            </a:r>
          </a:p>
          <a:p>
            <a:r>
              <a:rPr lang="ru-RU" dirty="0"/>
              <a:t>Под словом </a:t>
            </a:r>
            <a:r>
              <a:rPr lang="ru-RU" b="1" dirty="0"/>
              <a:t>ЭВМ</a:t>
            </a:r>
            <a:r>
              <a:rPr lang="ru-RU" dirty="0"/>
              <a:t> обычно понимают </a:t>
            </a:r>
            <a:r>
              <a:rPr lang="ru-RU" b="1" dirty="0"/>
              <a:t>цифровые вычислительные машины (ЦВМ)</a:t>
            </a:r>
            <a:r>
              <a:rPr lang="ru-RU" dirty="0"/>
              <a:t>, в которых информация кодируется двоичными кодами чисел. Именно эти машины благодаря универсальным возможностям и являются самой массовой вычислительной техникой. </a:t>
            </a:r>
          </a:p>
        </p:txBody>
      </p:sp>
    </p:spTree>
    <p:extLst>
      <p:ext uri="{BB962C8B-B14F-4D97-AF65-F5344CB8AC3E}">
        <p14:creationId xmlns:p14="http://schemas.microsoft.com/office/powerpoint/2010/main" val="27779826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7" y="-99392"/>
            <a:ext cx="7488832" cy="1944217"/>
          </a:xfrm>
        </p:spPr>
        <p:txBody>
          <a:bodyPr/>
          <a:lstStyle/>
          <a:p>
            <a:r>
              <a:rPr lang="ru-RU" dirty="0"/>
              <a:t>Рынок современных компьютеров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7504" y="1844826"/>
            <a:ext cx="8856984" cy="4824534"/>
          </a:xfrm>
        </p:spPr>
        <p:txBody>
          <a:bodyPr/>
          <a:lstStyle/>
          <a:p>
            <a:r>
              <a:rPr lang="ru-RU" dirty="0"/>
              <a:t>Отличается разнообразием и динамизмом</a:t>
            </a:r>
          </a:p>
          <a:p>
            <a:r>
              <a:rPr lang="ru-RU" dirty="0"/>
              <a:t>Ежегодно: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dirty="0"/>
              <a:t>стоимость вычислений сокращается примерно на 25 </a:t>
            </a:r>
            <a:r>
              <a:rPr lang="ru-RU" b="1" dirty="0"/>
              <a:t>— </a:t>
            </a:r>
            <a:r>
              <a:rPr lang="ru-RU" dirty="0"/>
              <a:t>30%, </a:t>
            </a: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ru-RU" dirty="0"/>
              <a:t>стоимость хранения единицы информации </a:t>
            </a:r>
            <a:r>
              <a:rPr lang="ru-RU" b="1" dirty="0"/>
              <a:t>—</a:t>
            </a:r>
            <a:r>
              <a:rPr lang="ru-RU" dirty="0"/>
              <a:t> до 40%.</a:t>
            </a:r>
          </a:p>
          <a:p>
            <a:pPr>
              <a:spcBef>
                <a:spcPts val="600"/>
              </a:spcBef>
            </a:pPr>
            <a:r>
              <a:rPr lang="ru-RU" dirty="0"/>
              <a:t>Практически каждое десятилетие меняется поколение машин, каждые два года </a:t>
            </a:r>
            <a:r>
              <a:rPr lang="ru-RU" b="1" dirty="0"/>
              <a:t>—</a:t>
            </a:r>
            <a:r>
              <a:rPr lang="ru-RU" dirty="0"/>
              <a:t> основные типы микропроцессоров </a:t>
            </a:r>
            <a:r>
              <a:rPr lang="ru-RU" b="1" dirty="0"/>
              <a:t>—</a:t>
            </a:r>
            <a:r>
              <a:rPr lang="ru-RU" dirty="0"/>
              <a:t> СБИС, определяющих характеристики новых ЭВМ. Такие темпы сохраняются уже многие годы. </a:t>
            </a:r>
          </a:p>
          <a:p>
            <a:r>
              <a:rPr lang="ru-RU" dirty="0"/>
              <a:t>То, что 10 </a:t>
            </a:r>
            <a:r>
              <a:rPr lang="ru-RU" b="1" dirty="0"/>
              <a:t>— </a:t>
            </a:r>
            <a:r>
              <a:rPr lang="ru-RU" dirty="0"/>
              <a:t>15 лет назад считалось современной большой ЭВМ, в настоящее время является устаревшей техникой с очень скромными возможностями. </a:t>
            </a:r>
          </a:p>
          <a:p>
            <a:r>
              <a:rPr lang="ru-RU" dirty="0"/>
              <a:t>В этих условиях любая классификация ЭВМ очень быстро устаревает и нуждается в корректировке.</a:t>
            </a:r>
          </a:p>
        </p:txBody>
      </p:sp>
    </p:spTree>
    <p:extLst>
      <p:ext uri="{BB962C8B-B14F-4D97-AF65-F5344CB8AC3E}">
        <p14:creationId xmlns:p14="http://schemas.microsoft.com/office/powerpoint/2010/main" val="23711620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520" y="188641"/>
            <a:ext cx="8568952" cy="1152127"/>
          </a:xfrm>
        </p:spPr>
        <p:txBody>
          <a:bodyPr/>
          <a:lstStyle/>
          <a:p>
            <a:r>
              <a:rPr lang="ru-RU" sz="3600" b="1" dirty="0"/>
              <a:t>Три глобальные сферы</a:t>
            </a:r>
            <a:r>
              <a:rPr lang="ru-RU" sz="3600" dirty="0"/>
              <a:t> использования качественно различных типов ЭВМ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3534" y="1336710"/>
            <a:ext cx="9010465" cy="5404657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ru-RU" b="1" i="1" dirty="0"/>
              <a:t>Автоматизация вычислений </a:t>
            </a:r>
            <a:r>
              <a:rPr lang="ru-RU" b="1" dirty="0"/>
              <a:t>—</a:t>
            </a:r>
            <a:r>
              <a:rPr lang="ru-RU" dirty="0"/>
              <a:t> традиционное применение ЭВМ </a:t>
            </a:r>
          </a:p>
          <a:p>
            <a:pPr marL="457200" indent="-457200">
              <a:buAutoNum type="arabicPeriod"/>
            </a:pPr>
            <a:r>
              <a:rPr lang="ru-RU" b="1" i="1" dirty="0"/>
              <a:t>Системы управления -</a:t>
            </a:r>
            <a:r>
              <a:rPr lang="ru-RU" dirty="0"/>
              <a:t> родилась примерно в 60-е годы, когда ЭВМ стали интенсивно внедряться в контуры управления автоматических и автоматизированных систем.</a:t>
            </a:r>
          </a:p>
          <a:p>
            <a:r>
              <a:rPr lang="ru-RU" b="1" i="1" dirty="0"/>
              <a:t>3</a:t>
            </a:r>
            <a:r>
              <a:rPr lang="ru-RU" dirty="0"/>
              <a:t>. </a:t>
            </a:r>
            <a:r>
              <a:rPr lang="ru-RU" b="1" i="1" dirty="0"/>
              <a:t>Решение задач искусственного интеллекта - </a:t>
            </a:r>
            <a:r>
              <a:rPr lang="ru-RU" dirty="0"/>
              <a:t>      предполагается получение не точного результата, а чаще всего осредненного в статистическом, вероятностном смысле. </a:t>
            </a:r>
          </a:p>
          <a:p>
            <a:pPr>
              <a:spcBef>
                <a:spcPts val="0"/>
              </a:spcBef>
            </a:pPr>
            <a:r>
              <a:rPr lang="ru-RU" dirty="0"/>
              <a:t>	Примеры подобных задач: </a:t>
            </a:r>
          </a:p>
          <a:p>
            <a:pPr marL="342900" lvl="0" indent="-3429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ru-RU" dirty="0"/>
              <a:t>	задачи робототехники, </a:t>
            </a:r>
          </a:p>
          <a:p>
            <a:pPr marL="342900" lvl="0" indent="-3429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ru-RU" dirty="0"/>
              <a:t>	доказательства теорем, </a:t>
            </a:r>
          </a:p>
          <a:p>
            <a:pPr marL="342900" lvl="0" indent="-3429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ru-RU" dirty="0"/>
              <a:t>	машинного перевода текстов с одного языка на другой,</a:t>
            </a:r>
          </a:p>
          <a:p>
            <a:pPr marL="342900" lvl="0" indent="-3429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ru-RU" dirty="0"/>
              <a:t>	планирования с учетом неполной информации, </a:t>
            </a:r>
          </a:p>
          <a:p>
            <a:pPr marL="342900" lvl="0" indent="-3429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ru-RU" dirty="0"/>
              <a:t>	составления прогнозов, </a:t>
            </a:r>
          </a:p>
          <a:p>
            <a:pPr marL="342900" lvl="0" indent="-342900"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ru-RU" dirty="0"/>
              <a:t>	моделирования сложных процессов и явлений и т.д.</a:t>
            </a:r>
          </a:p>
          <a:p>
            <a:pPr marL="457200" indent="-45720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96308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9512" y="116633"/>
            <a:ext cx="8712968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/>
              <a:t>Уже это небольшое перечисление областей применения ЭВМ показывает, что для решения различных задач нужна соответственно и различная вычислительная техника.</a:t>
            </a:r>
          </a:p>
          <a:p>
            <a:r>
              <a:rPr lang="ru-RU" sz="2400" dirty="0"/>
              <a:t> </a:t>
            </a:r>
          </a:p>
          <a:p>
            <a:r>
              <a:rPr lang="ru-RU" sz="2400" dirty="0"/>
              <a:t>	Поэтому рынок компьютеров постоянно имеет широкую градацию классов и моделей ЭВМ. </a:t>
            </a:r>
          </a:p>
          <a:p>
            <a:r>
              <a:rPr lang="ru-RU" sz="2400" dirty="0"/>
              <a:t>	Фирмы-производители средств ВТ очень внимательно отслеживают состояние рынка ЭВМ. Они не просто констатируют отдельные факты и тенденции, а стремятся активно воздействовать на них и опережать потребности потребителей. </a:t>
            </a:r>
          </a:p>
          <a:p>
            <a:r>
              <a:rPr lang="ru-RU" sz="2400" dirty="0"/>
              <a:t>	Так, например, фирма IBM, выпускающая примерно 80% мирового машинного “парка”, в настоящее время выпускает в основном </a:t>
            </a:r>
            <a:r>
              <a:rPr lang="ru-RU" sz="2400" b="1" dirty="0"/>
              <a:t>6 классов компьютеров</a:t>
            </a:r>
            <a:r>
              <a:rPr lang="ru-RU" sz="2400" dirty="0"/>
              <a:t>, перекрывая ими широкий класс задач пользователей. </a:t>
            </a:r>
          </a:p>
        </p:txBody>
      </p:sp>
    </p:spTree>
    <p:extLst>
      <p:ext uri="{BB962C8B-B14F-4D97-AF65-F5344CB8AC3E}">
        <p14:creationId xmlns:p14="http://schemas.microsoft.com/office/powerpoint/2010/main" val="10528360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1520" y="10886"/>
            <a:ext cx="8712968" cy="7417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700" b="1" i="1" dirty="0"/>
              <a:t>Большие ЭВМ (</a:t>
            </a:r>
            <a:r>
              <a:rPr lang="ru-RU" sz="1700" b="1" i="1" dirty="0" err="1"/>
              <a:t>mainframe</a:t>
            </a:r>
            <a:r>
              <a:rPr lang="ru-RU" sz="1700" b="1" i="1" dirty="0"/>
              <a:t>) </a:t>
            </a:r>
            <a:r>
              <a:rPr lang="ru-RU" sz="1700" dirty="0"/>
              <a:t>— многопользовательские машины с центральной обработкой, с большими возможностями для работы с базами данных, с различными формами удаленного доступа.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700" b="1" i="1" dirty="0"/>
              <a:t>Машины RS/6000 </a:t>
            </a:r>
            <a:r>
              <a:rPr lang="ru-RU" sz="1700" dirty="0"/>
              <a:t>— очень мощные по производительности и предназначенные для построения рабочих станций для работы с графикой, </a:t>
            </a:r>
            <a:r>
              <a:rPr lang="ru-RU" sz="1700" dirty="0" err="1"/>
              <a:t>Unix</a:t>
            </a:r>
            <a:r>
              <a:rPr lang="ru-RU" sz="1700" dirty="0"/>
              <a:t>-серверов, кластерных комплексов. Первоначально эти машины предполагалось применять для обеспечения научных исследований.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700" b="1" i="1" dirty="0"/>
              <a:t>Средние ЭВМ </a:t>
            </a:r>
            <a:r>
              <a:rPr lang="ru-RU" sz="1700" dirty="0"/>
              <a:t>— предназначены в первую очередь для работы в финансовых структурах (ЭВМ типа AS/400 (</a:t>
            </a:r>
            <a:r>
              <a:rPr lang="ru-RU" sz="1700" dirty="0" err="1"/>
              <a:t>Advanced</a:t>
            </a:r>
            <a:r>
              <a:rPr lang="ru-RU" sz="1700" dirty="0"/>
              <a:t> </a:t>
            </a:r>
            <a:r>
              <a:rPr lang="ru-RU" sz="1700" dirty="0" err="1"/>
              <a:t>Portable</a:t>
            </a:r>
            <a:r>
              <a:rPr lang="ru-RU" sz="1700" dirty="0"/>
              <a:t> </a:t>
            </a:r>
            <a:r>
              <a:rPr lang="ru-RU" sz="1700" dirty="0" err="1"/>
              <a:t>Model</a:t>
            </a:r>
            <a:r>
              <a:rPr lang="ru-RU" sz="1700" dirty="0"/>
              <a:t> 3) —“бизнес-компьютеры”, 64-разрядные). В этих машинах особое внимание уделяется сохранению и безопасности данных, программной совместимости и т.д. Они могут использоваться в качестве серверов в локальных сетях.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700" b="1" i="1" dirty="0"/>
              <a:t>Компьютеры на платформе микросхем фирмы </a:t>
            </a:r>
            <a:r>
              <a:rPr lang="ru-RU" sz="1700" b="1" i="1" dirty="0" err="1"/>
              <a:t>Intel</a:t>
            </a:r>
            <a:r>
              <a:rPr lang="ru-RU" sz="1700" dirty="0"/>
              <a:t>. IBM-совместимые компьютеры этого класса составляют примерно 50% рынка всех СВТ. Более половины их поступает в сферу малого бизнеса. Несмотря на столь внушительный объем выпуска ПЭВМ этой платформы, фирма IBM развивает собственную альтернативную платформу, получившую название </a:t>
            </a:r>
            <a:r>
              <a:rPr lang="ru-RU" sz="1700" dirty="0" err="1"/>
              <a:t>Power</a:t>
            </a:r>
            <a:r>
              <a:rPr lang="ru-RU" sz="1700" dirty="0"/>
              <a:t> PC.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700" b="1" i="1" dirty="0"/>
              <a:t>Супер-компьютеры - </a:t>
            </a:r>
            <a:r>
              <a:rPr lang="ru-RU" sz="1700" dirty="0"/>
              <a:t>крупномасштабные задачи, требующие выполнения больших объемов вычислений. Особенно эффективно применение </a:t>
            </a:r>
            <a:r>
              <a:rPr lang="ru-RU" sz="1700" dirty="0" err="1"/>
              <a:t>суперЭВМ</a:t>
            </a:r>
            <a:r>
              <a:rPr lang="ru-RU" sz="1700" dirty="0"/>
              <a:t> при решении задач проектирования, в которых натурные эксперименты оказываются дорогостоящими, недоступными или практически неосуществимыми.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700" b="1" dirty="0"/>
              <a:t>встраиваемые микропроцессоры - </a:t>
            </a:r>
            <a:r>
              <a:rPr lang="ru-RU" sz="1700" dirty="0"/>
              <a:t>применяются в бытовой технике; в городском хозяйстве: </a:t>
            </a:r>
            <a:r>
              <a:rPr lang="ru-RU" sz="1700" dirty="0" err="1"/>
              <a:t>энерго</a:t>
            </a:r>
            <a:r>
              <a:rPr lang="ru-RU" sz="1700" dirty="0"/>
              <a:t>-, тепло-, водоснабжении, регулировке движения транспорта и т.д.; на производстве: робототехнике, управлении технологическими процессами.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700" b="1" i="1" dirty="0"/>
          </a:p>
        </p:txBody>
      </p:sp>
    </p:spTree>
    <p:extLst>
      <p:ext uri="{BB962C8B-B14F-4D97-AF65-F5344CB8AC3E}">
        <p14:creationId xmlns:p14="http://schemas.microsoft.com/office/powerpoint/2010/main" val="3315108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64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20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sp>
        <p:nvSpPr>
          <p:cNvPr id="35843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228600"/>
            <a:ext cx="9144000" cy="341313"/>
          </a:xfrm>
          <a:noFill/>
        </p:spPr>
        <p:txBody>
          <a:bodyPr anchor="t">
            <a:spAutoFit/>
          </a:bodyPr>
          <a:lstStyle/>
          <a:p>
            <a:pPr eaLnBrk="1" hangingPunct="1"/>
            <a:r>
              <a:rPr lang="ru-RU" altLang="ru-RU" sz="1800" b="1">
                <a:solidFill>
                  <a:schemeClr val="bg1"/>
                </a:solidFill>
                <a:latin typeface="Tahoma" panose="020B0604030504040204" pitchFamily="34" charset="0"/>
              </a:rPr>
              <a:t>Общие принципы построения ЭВМ</a:t>
            </a:r>
          </a:p>
        </p:txBody>
      </p:sp>
      <p:sp>
        <p:nvSpPr>
          <p:cNvPr id="35844" name="Rectangle 67"/>
          <p:cNvSpPr>
            <a:spLocks noChangeArrowheads="1"/>
          </p:cNvSpPr>
          <p:nvPr/>
        </p:nvSpPr>
        <p:spPr bwMode="auto">
          <a:xfrm>
            <a:off x="838200" y="914400"/>
            <a:ext cx="7848600" cy="2951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90000" rIns="90000" bIns="90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Децентрализация построения и управления вызвала к жизни также элементы, которые являются общим стандартом структур современных ЭВМ: </a:t>
            </a:r>
          </a:p>
          <a:p>
            <a:pPr lvl="1" eaLnBrk="1" hangingPunct="1">
              <a:lnSpc>
                <a:spcPct val="100000"/>
              </a:lnSpc>
              <a:spcBef>
                <a:spcPct val="50000"/>
              </a:spcBef>
              <a:buFontTx/>
              <a:buChar char="•"/>
            </a:pPr>
            <a:r>
              <a:rPr lang="ru-RU" altLang="ru-RU" b="1" i="1">
                <a:solidFill>
                  <a:srgbClr val="000066"/>
                </a:solidFill>
                <a:latin typeface="Tahoma" panose="020B0604030504040204" pitchFamily="34" charset="0"/>
              </a:rPr>
              <a:t>модульность построения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ru-RU" altLang="ru-RU" b="1" i="1">
                <a:solidFill>
                  <a:srgbClr val="000066"/>
                </a:solidFill>
                <a:latin typeface="Tahoma" panose="020B0604030504040204" pitchFamily="34" charset="0"/>
              </a:rPr>
              <a:t>магистральность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  <a:buFontTx/>
              <a:buChar char="•"/>
            </a:pPr>
            <a:r>
              <a:rPr lang="ru-RU" altLang="ru-RU" b="1" i="1">
                <a:solidFill>
                  <a:srgbClr val="000066"/>
                </a:solidFill>
                <a:latin typeface="Tahoma" panose="020B0604030504040204" pitchFamily="34" charset="0"/>
              </a:rPr>
              <a:t>иерархия управления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9668" y="-1827584"/>
            <a:ext cx="9022852" cy="3528392"/>
          </a:xfrm>
        </p:spPr>
        <p:txBody>
          <a:bodyPr/>
          <a:lstStyle/>
          <a:p>
            <a:r>
              <a:rPr lang="ru-RU" b="1" i="1" dirty="0"/>
              <a:t>Классификация ЭВМ по их использованию в сетях </a:t>
            </a:r>
            <a:r>
              <a:rPr lang="ru-RU" dirty="0"/>
              <a:t> 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7544" y="1700808"/>
            <a:ext cx="7886700" cy="1500187"/>
          </a:xfrm>
        </p:spPr>
        <p:txBody>
          <a:bodyPr/>
          <a:lstStyle/>
          <a:p>
            <a:pPr lvl="0"/>
            <a:r>
              <a:rPr lang="ru-RU" dirty="0"/>
              <a:t>вычислительные системы (</a:t>
            </a:r>
            <a:r>
              <a:rPr lang="ru-RU" b="1" dirty="0"/>
              <a:t>ВС</a:t>
            </a:r>
            <a:r>
              <a:rPr lang="ru-RU" dirty="0"/>
              <a:t>) </a:t>
            </a:r>
            <a:r>
              <a:rPr lang="ru-RU" b="1" dirty="0"/>
              <a:t>—</a:t>
            </a:r>
            <a:r>
              <a:rPr lang="ru-RU" dirty="0"/>
              <a:t> используются для обслуживание крупных сетевых банков данных;</a:t>
            </a:r>
          </a:p>
          <a:p>
            <a:pPr lvl="0"/>
            <a:r>
              <a:rPr lang="ru-RU" dirty="0"/>
              <a:t>кластерные структуры (</a:t>
            </a:r>
            <a:r>
              <a:rPr lang="ru-RU" b="1" dirty="0"/>
              <a:t>КС</a:t>
            </a:r>
            <a:r>
              <a:rPr lang="ru-RU" dirty="0"/>
              <a:t>) </a:t>
            </a:r>
            <a:r>
              <a:rPr lang="ru-RU" b="1" dirty="0"/>
              <a:t>—</a:t>
            </a:r>
            <a:r>
              <a:rPr lang="ru-RU" dirty="0"/>
              <a:t> используются для обслуживание многомашинных распределенных вычислительных систем;</a:t>
            </a:r>
          </a:p>
          <a:p>
            <a:pPr lvl="0"/>
            <a:r>
              <a:rPr lang="ru-RU" dirty="0"/>
              <a:t>серверы </a:t>
            </a:r>
            <a:r>
              <a:rPr lang="ru-RU" b="1" dirty="0"/>
              <a:t>—</a:t>
            </a:r>
            <a:r>
              <a:rPr lang="ru-RU" dirty="0"/>
              <a:t> используются для управления тем или иным ресурсом сети (файлы, базы данных, приложения и т.д.);</a:t>
            </a:r>
          </a:p>
          <a:p>
            <a:pPr lvl="0"/>
            <a:r>
              <a:rPr lang="ru-RU" dirty="0"/>
              <a:t>сетевые компьютеры (</a:t>
            </a:r>
            <a:r>
              <a:rPr lang="ru-RU" b="1" dirty="0"/>
              <a:t>СК</a:t>
            </a:r>
            <a:r>
              <a:rPr lang="ru-RU" dirty="0"/>
              <a:t>) </a:t>
            </a:r>
            <a:r>
              <a:rPr lang="ru-RU" b="1" dirty="0"/>
              <a:t>—</a:t>
            </a:r>
            <a:r>
              <a:rPr lang="ru-RU" dirty="0"/>
              <a:t> для организация пользовательского интерфейса.</a:t>
            </a:r>
          </a:p>
        </p:txBody>
      </p:sp>
    </p:spTree>
    <p:extLst>
      <p:ext uri="{BB962C8B-B14F-4D97-AF65-F5344CB8AC3E}">
        <p14:creationId xmlns:p14="http://schemas.microsoft.com/office/powerpoint/2010/main" val="25863733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67339" y="332656"/>
            <a:ext cx="8640960" cy="5976664"/>
          </a:xfrm>
        </p:spPr>
        <p:txBody>
          <a:bodyPr/>
          <a:lstStyle/>
          <a:p>
            <a:r>
              <a:rPr lang="ru-RU" dirty="0"/>
              <a:t> </a:t>
            </a:r>
          </a:p>
          <a:p>
            <a:r>
              <a:rPr lang="ru-RU" sz="2800" dirty="0"/>
              <a:t>Требуемое количество для отдельной развитой страны, такой, как Россия, должно составлять: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 err="1"/>
              <a:t>суперЭВМ</a:t>
            </a:r>
            <a:r>
              <a:rPr lang="ru-RU" dirty="0"/>
              <a:t> </a:t>
            </a:r>
            <a:r>
              <a:rPr lang="ru-RU" b="1" dirty="0"/>
              <a:t>—</a:t>
            </a:r>
            <a:r>
              <a:rPr lang="ru-RU" dirty="0"/>
              <a:t>100</a:t>
            </a:r>
            <a:r>
              <a:rPr lang="ru-RU" b="1" dirty="0"/>
              <a:t>—</a:t>
            </a:r>
            <a:r>
              <a:rPr lang="ru-RU" dirty="0"/>
              <a:t>200 шт. (10</a:t>
            </a:r>
            <a:r>
              <a:rPr lang="ru-RU" baseline="30000" dirty="0"/>
              <a:t>2</a:t>
            </a:r>
            <a:r>
              <a:rPr lang="ru-RU" dirty="0"/>
              <a:t>),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/>
              <a:t>больших ЭВМ </a:t>
            </a:r>
            <a:r>
              <a:rPr lang="ru-RU" b="1" dirty="0"/>
              <a:t>— </a:t>
            </a:r>
            <a:r>
              <a:rPr lang="ru-RU" dirty="0"/>
              <a:t>тысячи (10</a:t>
            </a:r>
            <a:r>
              <a:rPr lang="ru-RU" baseline="30000" dirty="0"/>
              <a:t>3</a:t>
            </a:r>
            <a:r>
              <a:rPr lang="ru-RU" dirty="0"/>
              <a:t>),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/>
              <a:t>средних </a:t>
            </a:r>
            <a:r>
              <a:rPr lang="ru-RU" b="1" dirty="0"/>
              <a:t>—</a:t>
            </a:r>
            <a:r>
              <a:rPr lang="ru-RU" dirty="0"/>
              <a:t> десятки и сотни тысяч (10</a:t>
            </a:r>
            <a:r>
              <a:rPr lang="ru-RU" baseline="30000" dirty="0"/>
              <a:t>4-5</a:t>
            </a:r>
            <a:r>
              <a:rPr lang="ru-RU" dirty="0"/>
              <a:t>),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/>
              <a:t>ПЭВМ </a:t>
            </a:r>
            <a:r>
              <a:rPr lang="ru-RU" b="1" dirty="0"/>
              <a:t>—</a:t>
            </a:r>
            <a:r>
              <a:rPr lang="ru-RU" dirty="0"/>
              <a:t> миллионы (10</a:t>
            </a:r>
            <a:r>
              <a:rPr lang="ru-RU" baseline="30000" dirty="0"/>
              <a:t>6</a:t>
            </a:r>
            <a:r>
              <a:rPr lang="ru-RU" dirty="0"/>
              <a:t>),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ru-RU" dirty="0"/>
              <a:t>встраиваемых </a:t>
            </a:r>
            <a:r>
              <a:rPr lang="ru-RU" dirty="0" err="1"/>
              <a:t>микроЭВМ</a:t>
            </a:r>
            <a:r>
              <a:rPr lang="ru-RU" dirty="0"/>
              <a:t> </a:t>
            </a:r>
            <a:r>
              <a:rPr lang="ru-RU" b="1" dirty="0"/>
              <a:t>—</a:t>
            </a:r>
            <a:r>
              <a:rPr lang="ru-RU" dirty="0"/>
              <a:t> миллиарды (10</a:t>
            </a:r>
            <a:r>
              <a:rPr lang="ru-RU" baseline="30000" dirty="0"/>
              <a:t>9</a:t>
            </a:r>
            <a:r>
              <a:rPr lang="ru-RU" dirty="0"/>
              <a:t>).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9703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64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20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sp>
        <p:nvSpPr>
          <p:cNvPr id="36867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228600"/>
            <a:ext cx="9144000" cy="341313"/>
          </a:xfrm>
          <a:noFill/>
        </p:spPr>
        <p:txBody>
          <a:bodyPr anchor="t">
            <a:spAutoFit/>
          </a:bodyPr>
          <a:lstStyle/>
          <a:p>
            <a:pPr eaLnBrk="1" hangingPunct="1"/>
            <a:r>
              <a:rPr lang="ru-RU" altLang="ru-RU" sz="1800" b="1">
                <a:solidFill>
                  <a:schemeClr val="bg1"/>
                </a:solidFill>
                <a:latin typeface="Tahoma" panose="020B0604030504040204" pitchFamily="34" charset="0"/>
              </a:rPr>
              <a:t>Общие принципы построения ЭВМ</a:t>
            </a:r>
          </a:p>
        </p:txBody>
      </p:sp>
      <p:sp>
        <p:nvSpPr>
          <p:cNvPr id="36868" name="Rectangle 67"/>
          <p:cNvSpPr>
            <a:spLocks noChangeArrowheads="1"/>
          </p:cNvSpPr>
          <p:nvPr/>
        </p:nvSpPr>
        <p:spPr bwMode="auto">
          <a:xfrm>
            <a:off x="838200" y="914400"/>
            <a:ext cx="7848600" cy="572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90000" rIns="90000" bIns="90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 i="1" dirty="0">
                <a:solidFill>
                  <a:srgbClr val="000066"/>
                </a:solidFill>
                <a:latin typeface="Tahoma" panose="020B0604030504040204" pitchFamily="34" charset="0"/>
              </a:rPr>
              <a:t>Модульная</a:t>
            </a:r>
            <a:r>
              <a:rPr lang="ru-RU" altLang="ru-RU" sz="2400" b="1" dirty="0">
                <a:solidFill>
                  <a:srgbClr val="000066"/>
                </a:solidFill>
                <a:latin typeface="Tahoma" panose="020B0604030504040204" pitchFamily="34" charset="0"/>
              </a:rPr>
              <a:t> конструкция ЭВМ —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 dirty="0">
                <a:solidFill>
                  <a:srgbClr val="000066"/>
                </a:solidFill>
                <a:latin typeface="Tahoma" panose="020B0604030504040204" pitchFamily="34" charset="0"/>
              </a:rPr>
              <a:t>делает ее открытой системой, способной </a:t>
            </a:r>
            <a:br>
              <a:rPr lang="ru-RU" altLang="ru-RU" sz="2400" b="1" dirty="0">
                <a:solidFill>
                  <a:srgbClr val="000066"/>
                </a:solidFill>
                <a:latin typeface="Tahoma" panose="020B0604030504040204" pitchFamily="34" charset="0"/>
              </a:rPr>
            </a:br>
            <a:r>
              <a:rPr lang="ru-RU" altLang="ru-RU" sz="2400" b="1" dirty="0">
                <a:solidFill>
                  <a:srgbClr val="000066"/>
                </a:solidFill>
                <a:latin typeface="Tahoma" panose="020B0604030504040204" pitchFamily="34" charset="0"/>
              </a:rPr>
              <a:t>к адаптации и совершенствованию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ru-RU" altLang="ru-RU" sz="2000" b="1" dirty="0"/>
              <a:t>Модульность</a:t>
            </a:r>
            <a:r>
              <a:rPr lang="ru-RU" altLang="ru-RU" sz="2000" dirty="0"/>
              <a:t> построения предполагает выделение в структуре ЭВМ достаточно автономных, функционально и конструктивно законченных устройств (процессор, модуль памяти, накопитель на жестком или гибком магнитном диске).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ru-RU" altLang="ru-RU" sz="2000" dirty="0"/>
              <a:t>К ЭВМ можно подключать дополнительные устройства, улучшая ее технические и экономические показатели. Появляется возможность увеличения вычислительной мощности, улучшения структуры путем замены отдельных устройств на более совершенные, изменения и управления конфигурацией системы, приспособления ее к конкретным условиям применения в соответствии с требованиями пользователей.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endParaRPr lang="ru-RU" altLang="ru-RU" sz="2400" b="1" dirty="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64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20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sp>
        <p:nvSpPr>
          <p:cNvPr id="37891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228600"/>
            <a:ext cx="9144000" cy="341313"/>
          </a:xfrm>
          <a:noFill/>
        </p:spPr>
        <p:txBody>
          <a:bodyPr anchor="t">
            <a:spAutoFit/>
          </a:bodyPr>
          <a:lstStyle/>
          <a:p>
            <a:pPr eaLnBrk="1" hangingPunct="1"/>
            <a:r>
              <a:rPr lang="ru-RU" altLang="ru-RU" sz="1800" b="1">
                <a:solidFill>
                  <a:schemeClr val="bg1"/>
                </a:solidFill>
                <a:latin typeface="Tahoma" panose="020B0604030504040204" pitchFamily="34" charset="0"/>
              </a:rPr>
              <a:t>Общие принципы построения ЭВМ</a:t>
            </a:r>
          </a:p>
        </p:txBody>
      </p:sp>
      <p:sp>
        <p:nvSpPr>
          <p:cNvPr id="37892" name="Rectangle 67"/>
          <p:cNvSpPr>
            <a:spLocks noChangeArrowheads="1"/>
          </p:cNvSpPr>
          <p:nvPr/>
        </p:nvSpPr>
        <p:spPr bwMode="auto">
          <a:xfrm>
            <a:off x="838200" y="914400"/>
            <a:ext cx="7848600" cy="332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90000" rIns="90000" bIns="90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 i="1">
                <a:solidFill>
                  <a:srgbClr val="000066"/>
                </a:solidFill>
                <a:latin typeface="Tahoma" panose="020B0604030504040204" pitchFamily="34" charset="0"/>
              </a:rPr>
              <a:t>Модульность</a:t>
            </a: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 структуры ЭВМ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требует стандартизации и унификации оборудования, номенклатуры технических и программных средств, средств сопряжения — интерфейсов, конструктивных решений, унификации типовых элементов замены, элементной базы и нормативно-технической документации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36096" y="5085184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64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20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sp>
        <p:nvSpPr>
          <p:cNvPr id="38915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228600"/>
            <a:ext cx="9144000" cy="341313"/>
          </a:xfrm>
          <a:noFill/>
        </p:spPr>
        <p:txBody>
          <a:bodyPr anchor="t">
            <a:spAutoFit/>
          </a:bodyPr>
          <a:lstStyle/>
          <a:p>
            <a:pPr eaLnBrk="1" hangingPunct="1"/>
            <a:r>
              <a:rPr lang="ru-RU" altLang="ru-RU" sz="1800" b="1">
                <a:solidFill>
                  <a:schemeClr val="bg1"/>
                </a:solidFill>
                <a:latin typeface="Tahoma" panose="020B0604030504040204" pitchFamily="34" charset="0"/>
              </a:rPr>
              <a:t>Общие принципы построения ЭВМ</a:t>
            </a:r>
          </a:p>
        </p:txBody>
      </p:sp>
      <p:sp>
        <p:nvSpPr>
          <p:cNvPr id="38916" name="Rectangle 67"/>
          <p:cNvSpPr>
            <a:spLocks noChangeArrowheads="1"/>
          </p:cNvSpPr>
          <p:nvPr/>
        </p:nvSpPr>
        <p:spPr bwMode="auto">
          <a:xfrm>
            <a:off x="838200" y="914400"/>
            <a:ext cx="7848600" cy="479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90000" rIns="90000" bIns="90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В современных ЭВМ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 i="1">
                <a:solidFill>
                  <a:srgbClr val="000066"/>
                </a:solidFill>
                <a:latin typeface="Tahoma" panose="020B0604030504040204" pitchFamily="34" charset="0"/>
              </a:rPr>
              <a:t>принцип децентрализации </a:t>
            </a: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и </a:t>
            </a:r>
            <a:r>
              <a:rPr lang="ru-RU" altLang="ru-RU" sz="2400" b="1" i="1">
                <a:solidFill>
                  <a:srgbClr val="000066"/>
                </a:solidFill>
                <a:latin typeface="Tahoma" panose="020B0604030504040204" pitchFamily="34" charset="0"/>
              </a:rPr>
              <a:t>параллельной</a:t>
            </a: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 работы распространен как на периферийные устройства, так и на сами ЭВМ (процессоры).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endParaRPr lang="ru-RU" altLang="ru-RU" sz="2400" b="1">
              <a:solidFill>
                <a:srgbClr val="000066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Децентрализация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управления и структуры ЭВМ позволила перейти к более сложным многопрограммным (мультипрограммным) режимам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endParaRPr lang="ru-RU" altLang="ru-RU" sz="2400" b="1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64"/>
          <p:cNvSpPr>
            <a:spLocks noChangeArrowheads="1"/>
          </p:cNvSpPr>
          <p:nvPr/>
        </p:nvSpPr>
        <p:spPr bwMode="auto">
          <a:xfrm>
            <a:off x="0" y="0"/>
            <a:ext cx="9144000" cy="609600"/>
          </a:xfrm>
          <a:prstGeom prst="rect">
            <a:avLst/>
          </a:prstGeom>
          <a:solidFill>
            <a:srgbClr val="000066"/>
          </a:solidFill>
          <a:ln w="9525">
            <a:solidFill>
              <a:srgbClr val="0000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ru-RU" altLang="ru-RU" sz="1200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sp>
        <p:nvSpPr>
          <p:cNvPr id="39939" name="Rectangle 4"/>
          <p:cNvSpPr>
            <a:spLocks noGrp="1" noChangeArrowheads="1"/>
          </p:cNvSpPr>
          <p:nvPr>
            <p:ph type="ctrTitle" idx="4294967295"/>
          </p:nvPr>
        </p:nvSpPr>
        <p:spPr>
          <a:xfrm>
            <a:off x="0" y="228600"/>
            <a:ext cx="9144000" cy="341313"/>
          </a:xfrm>
          <a:noFill/>
        </p:spPr>
        <p:txBody>
          <a:bodyPr anchor="t">
            <a:spAutoFit/>
          </a:bodyPr>
          <a:lstStyle/>
          <a:p>
            <a:pPr eaLnBrk="1" hangingPunct="1"/>
            <a:r>
              <a:rPr lang="ru-RU" altLang="ru-RU" sz="1800" b="1">
                <a:solidFill>
                  <a:schemeClr val="bg1"/>
                </a:solidFill>
                <a:latin typeface="Tahoma" panose="020B0604030504040204" pitchFamily="34" charset="0"/>
              </a:rPr>
              <a:t>Общие принципы построения ЭВМ</a:t>
            </a:r>
          </a:p>
        </p:txBody>
      </p:sp>
      <p:sp>
        <p:nvSpPr>
          <p:cNvPr id="39940" name="Rectangle 67"/>
          <p:cNvSpPr>
            <a:spLocks noChangeArrowheads="1"/>
          </p:cNvSpPr>
          <p:nvPr/>
        </p:nvSpPr>
        <p:spPr bwMode="auto">
          <a:xfrm>
            <a:off x="838200" y="914400"/>
            <a:ext cx="7981950" cy="6307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90000" rIns="90000" bIns="90000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Все существующие типы ЭВМ выпускаются семействами, в которых различают старшие и младшие модели.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400" b="1">
                <a:solidFill>
                  <a:srgbClr val="000066"/>
                </a:solidFill>
                <a:latin typeface="Tahoma" panose="020B0604030504040204" pitchFamily="34" charset="0"/>
              </a:rPr>
              <a:t>Информационная, аппаратная (техническая) и программная совместимость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00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При серьезных конструктивных различиях ЭВМ могут быть совместимыми, т.е. приспособленными к работе с одними и теми же программами </a:t>
            </a:r>
            <a:r>
              <a:rPr lang="ru-RU" altLang="ru-RU" sz="2000" b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(</a:t>
            </a:r>
            <a:r>
              <a:rPr lang="ru-RU" altLang="ru-RU" sz="2000" b="1" i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программная совместимость</a:t>
            </a:r>
            <a:r>
              <a:rPr lang="ru-RU" altLang="ru-RU" sz="2000" b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)</a:t>
            </a:r>
            <a:r>
              <a:rPr lang="ru-RU" altLang="ru-RU" sz="200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и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00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получению одних и тех же результатов при обработке одной и той же, однотипно представленной информации </a:t>
            </a:r>
            <a:r>
              <a:rPr lang="ru-RU" altLang="ru-RU" sz="2000" b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(</a:t>
            </a:r>
            <a:r>
              <a:rPr lang="ru-RU" altLang="ru-RU" sz="2000" b="1" i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информационная совместимость</a:t>
            </a:r>
            <a:r>
              <a:rPr lang="ru-RU" altLang="ru-RU" sz="2000" b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)</a:t>
            </a:r>
            <a:r>
              <a:rPr lang="ru-RU" altLang="ru-RU" sz="200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.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r>
              <a:rPr lang="ru-RU" altLang="ru-RU" sz="2000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Если аппаратурная часть ЭВМ допускает их электрическое соединение для совместной работы и предусматривает обмен одинаковыми последовательностями сигналов, то имеет место и </a:t>
            </a:r>
            <a:r>
              <a:rPr lang="ru-RU" altLang="ru-RU" sz="2000" b="1" i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техническая или аппаратная совместимость</a:t>
            </a:r>
            <a:r>
              <a:rPr lang="ru-RU" altLang="ru-RU" sz="2000" b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 </a:t>
            </a:r>
            <a:r>
              <a:rPr lang="ru-RU" altLang="ru-RU" sz="2000" b="1" i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ЭВМ</a:t>
            </a:r>
            <a:r>
              <a:rPr lang="ru-RU" altLang="ru-RU" sz="2000" b="1">
                <a:solidFill>
                  <a:srgbClr val="222222"/>
                </a:solidFill>
                <a:latin typeface="Times New Roman" panose="02020603050405020304" pitchFamily="18" charset="0"/>
                <a:ea typeface="MS Mincho" pitchFamily="49" charset="-128"/>
              </a:rPr>
              <a:t>. </a:t>
            </a:r>
            <a:endParaRPr lang="ru-RU" altLang="ru-RU" sz="2000">
              <a:solidFill>
                <a:srgbClr val="222222"/>
              </a:solidFill>
              <a:latin typeface="Times New Roman" panose="02020603050405020304" pitchFamily="18" charset="0"/>
              <a:ea typeface="MS Mincho" pitchFamily="49" charset="-128"/>
            </a:endParaRP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buFontTx/>
              <a:buNone/>
            </a:pPr>
            <a:endParaRPr lang="ru-RU" altLang="ru-RU" sz="2400" b="1">
              <a:solidFill>
                <a:srgbClr val="000066"/>
              </a:solidFill>
              <a:latin typeface="Tahoma" panose="020B0604030504040204" pitchFamily="34" charset="0"/>
            </a:endParaRP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/>
        </p:nvSpPr>
        <p:spPr>
          <a:xfrm>
            <a:off x="179388" y="0"/>
            <a:ext cx="8640762" cy="6602413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450215" algn="just" eaLnBrk="1" hangingPunct="1">
              <a:spcBef>
                <a:spcPts val="60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Совместимые ЭВМ должны иметь одинаковую функциональную организацию:</a:t>
            </a:r>
          </a:p>
          <a:p>
            <a:pPr marL="342900" indent="-342900" algn="just" eaLnBrk="1" hangingPunct="1">
              <a:spcAft>
                <a:spcPts val="0"/>
              </a:spcAft>
              <a:buFont typeface="Wingdings" panose="05000000000000000000" pitchFamily="2" charset="2"/>
              <a:buChar char=""/>
              <a:defRPr/>
            </a:pP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информационные элементы (символы) должны одинаково представляться при вводе и выводе из ЭВМ,</a:t>
            </a:r>
          </a:p>
          <a:p>
            <a:pPr marL="342900" indent="-342900" algn="just" eaLnBrk="1" hangingPunct="1">
              <a:spcAft>
                <a:spcPts val="0"/>
              </a:spcAft>
              <a:buFont typeface="Wingdings" panose="05000000000000000000" pitchFamily="2" charset="2"/>
              <a:buChar char=""/>
              <a:defRPr/>
            </a:pP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система команд должна обеспечивать в этих ЭВМ получение одинаковых результатов при одинаковых преобразованиях информации.</a:t>
            </a:r>
          </a:p>
          <a:p>
            <a:pPr indent="450215" algn="just" eaLnBrk="1" hangingPunct="1">
              <a:spcBef>
                <a:spcPts val="600"/>
              </a:spcBef>
              <a:spcAft>
                <a:spcPts val="0"/>
              </a:spcAft>
              <a:defRPr/>
            </a:pPr>
            <a:endParaRPr lang="ru-RU" sz="2400" dirty="0">
              <a:solidFill>
                <a:srgbClr val="222222"/>
              </a:solidFill>
              <a:latin typeface="Times New Roman" panose="02020603050405020304" pitchFamily="18" charset="0"/>
              <a:ea typeface="MS Mincho" panose="02020609040205080304" pitchFamily="49" charset="-128"/>
            </a:endParaRPr>
          </a:p>
          <a:p>
            <a:pPr indent="450215" algn="just" eaLnBrk="1" hangingPunct="1">
              <a:spcBef>
                <a:spcPts val="60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Работой совместимых компьютеров должны управлять одинаковые или функционально совместимые ОС. Для этого должны быть </a:t>
            </a:r>
            <a:r>
              <a:rPr lang="ru-RU" sz="2400" b="1" i="1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совместимы методы и алгоритмы планирования и управления работой аппаратурно-программного вычислительного комплекса</a:t>
            </a: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. </a:t>
            </a:r>
          </a:p>
          <a:p>
            <a:pPr indent="450215" algn="just" eaLnBrk="1" hangingPunct="1">
              <a:spcBef>
                <a:spcPts val="600"/>
              </a:spcBef>
              <a:spcAft>
                <a:spcPts val="0"/>
              </a:spcAft>
              <a:defRPr/>
            </a:pPr>
            <a:r>
              <a:rPr lang="ru-RU" sz="2400" dirty="0">
                <a:solidFill>
                  <a:srgbClr val="222222"/>
                </a:solidFill>
                <a:latin typeface="Times New Roman" panose="02020603050405020304" pitchFamily="18" charset="0"/>
                <a:ea typeface="MS Mincho" panose="02020609040205080304" pitchFamily="49" charset="-128"/>
              </a:rPr>
              <a:t>Аппаратурные средства должны иметь согласованные питающие напряжения, частотные параметры сигналов, а главное — состав, структуру и последовательность выработки управляющих сигналов. </a:t>
            </a:r>
          </a:p>
        </p:txBody>
      </p:sp>
      <p:pic>
        <p:nvPicPr>
          <p:cNvPr id="2" name="Записанный звук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27525" y="318452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877</TotalTime>
  <Words>2533</Words>
  <Application>Microsoft Office PowerPoint</Application>
  <PresentationFormat>Экран (4:3)</PresentationFormat>
  <Paragraphs>217</Paragraphs>
  <Slides>41</Slides>
  <Notes>40</Notes>
  <HiddenSlides>0</HiddenSlides>
  <MMClips>28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</vt:i4>
      </vt:variant>
    </vt:vector>
  </HeadingPairs>
  <TitlesOfParts>
    <vt:vector size="50" baseType="lpstr">
      <vt:lpstr>MS Mincho</vt:lpstr>
      <vt:lpstr>Arial</vt:lpstr>
      <vt:lpstr>Calibri</vt:lpstr>
      <vt:lpstr>Calibri Light</vt:lpstr>
      <vt:lpstr>Symbol</vt:lpstr>
      <vt:lpstr>Tahoma</vt:lpstr>
      <vt:lpstr>Times New Roman</vt:lpstr>
      <vt:lpstr>Wingdings</vt:lpstr>
      <vt:lpstr>Office Theme</vt:lpstr>
      <vt:lpstr>Презентация PowerPoint</vt:lpstr>
      <vt:lpstr>Общие пинципы построения ЭВМ</vt:lpstr>
      <vt:lpstr>Презентация PowerPoint</vt:lpstr>
      <vt:lpstr>Общие принципы построения ЭВМ</vt:lpstr>
      <vt:lpstr>Общие принципы построения ЭВМ</vt:lpstr>
      <vt:lpstr>Общие принципы построения ЭВМ</vt:lpstr>
      <vt:lpstr>Общие принципы построения ЭВМ</vt:lpstr>
      <vt:lpstr>Общие принципы построения ЭВМ</vt:lpstr>
      <vt:lpstr>Презентация PowerPoint</vt:lpstr>
      <vt:lpstr>Общие принципы построения ЭВМ</vt:lpstr>
      <vt:lpstr>Системная шина или магистраль</vt:lpstr>
      <vt:lpstr>Системная шина В системную магистраль (системную шину) микропроцессорной системы входит три основные информационные шины: адреса (ША), данных (ШД) и управления (ШУ).  </vt:lpstr>
      <vt:lpstr>Шина данных</vt:lpstr>
      <vt:lpstr>Шина адреса</vt:lpstr>
      <vt:lpstr>Шина управления</vt:lpstr>
      <vt:lpstr>Презентация PowerPoint</vt:lpstr>
      <vt:lpstr>Интерфейс системной магистрали</vt:lpstr>
      <vt:lpstr>Общие принципы построения ЭВМ</vt:lpstr>
      <vt:lpstr>Общие принципы построения ЭВМ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Режимы функционирования ЭВМ и ВС</vt:lpstr>
      <vt:lpstr>Презентация PowerPoint</vt:lpstr>
      <vt:lpstr>Презентация PowerPoint</vt:lpstr>
      <vt:lpstr>Презентация PowerPoint</vt:lpstr>
      <vt:lpstr>Презентация PowerPoint</vt:lpstr>
      <vt:lpstr>Сферы применения и классификация средств ЭВТ</vt:lpstr>
      <vt:lpstr>Презентация PowerPoint</vt:lpstr>
      <vt:lpstr>Рынок современных компьютеров</vt:lpstr>
      <vt:lpstr>Три глобальные сферы использования качественно различных типов ЭВМ</vt:lpstr>
      <vt:lpstr>Презентация PowerPoint</vt:lpstr>
      <vt:lpstr>Презентация PowerPoint</vt:lpstr>
      <vt:lpstr>Классификация ЭВМ по их использованию в сетях  </vt:lpstr>
      <vt:lpstr>Презентация PowerPoint</vt:lpstr>
    </vt:vector>
  </TitlesOfParts>
  <Company>MCIT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Структура и характеристики ЭВМ</dc:title>
  <dc:creator>KRV</dc:creator>
  <cp:lastModifiedBy>Ольга</cp:lastModifiedBy>
  <cp:revision>114</cp:revision>
  <dcterms:created xsi:type="dcterms:W3CDTF">2008-11-21T10:58:01Z</dcterms:created>
  <dcterms:modified xsi:type="dcterms:W3CDTF">2023-09-28T17:16:50Z</dcterms:modified>
</cp:coreProperties>
</file>

<file path=docProps/thumbnail.jpeg>
</file>